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61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A5346D3-96D5-4A5B-97C8-5E76A1446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F2EC3A-B41B-46FF-B39D-F91830086399}" type="slidenum">
              <a:rPr lang="ru-RU"/>
              <a:pPr/>
              <a:t>3</a:t>
            </a:fld>
            <a:endParaRPr lang="ru-RU"/>
          </a:p>
        </p:txBody>
      </p:sp>
      <p:sp>
        <p:nvSpPr>
          <p:cNvPr id="122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1C00ED-DBC0-4C2F-A56A-2DC6CC43622B}" type="slidenum">
              <a:rPr lang="en-GB" sz="1200">
                <a:latin typeface="Arial" charset="0"/>
              </a:rPr>
              <a:pPr algn="r"/>
              <a:t>3</a:t>
            </a:fld>
            <a:endParaRPr lang="en-GB" sz="1200">
              <a:latin typeface="Arial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8F5C8B-D055-4A97-891C-5B10A337D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3345D-0EF3-4676-8585-A3187D08D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A92A2-0C8B-461E-9A33-ED2D1A617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410F-A2B5-458B-874A-1B2AB142E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EA26A-A9EC-46D1-B6D7-A13E29DD01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88769-47D4-4D1A-8783-70B3B6152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4D754-C572-435D-B37E-9FA4E78A6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CF535-B704-4E74-8AF9-26DC07B2BE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D436D-051C-4A73-A273-60642D050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0847F-5200-439F-A666-2881B1260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1052-A1A9-42B1-824B-216D7EF56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8022579-31F1-4CC6-9A8B-A6313065A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3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5" grpId="0"/>
      <p:bldP spid="133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.xml"/><Relationship Id="rId7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6725"/>
            <a:ext cx="7989888" cy="1979613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/>
              <a:t>Разработка объединенного программного комплекса для определения стоимости  ремонта ТС, программы тестирования специалистов</a:t>
            </a:r>
            <a:br>
              <a:rPr lang="ru-RU" sz="4800" dirty="0" smtClean="0"/>
            </a:br>
            <a:r>
              <a:rPr lang="ru-RU" sz="4800" dirty="0" smtClean="0"/>
              <a:t>по оценке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229225"/>
            <a:ext cx="9144000" cy="1392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>
                <a:solidFill>
                  <a:schemeClr val="hlink"/>
                </a:solidFill>
              </a:rPr>
              <a:t>Общественное объединение</a:t>
            </a:r>
            <a:r>
              <a:rPr lang="ru-RU" sz="2800" smtClean="0">
                <a:solidFill>
                  <a:schemeClr val="hlink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chemeClr val="hlink"/>
                </a:solidFill>
              </a:rPr>
              <a:t>БЕЛОРУССКАЯ АССОЦИАЦИЯ ЭКСПЕРТОВ И СЮРВЕЙЕРОВ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chemeClr val="hlink"/>
                </a:solidFill>
              </a:rPr>
              <a:t>НА ТРАНСПОРТЕ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chemeClr val="hlink"/>
                </a:solidFill>
              </a:rPr>
              <a:t>Капустин В.В. ОО «БАЭС», к.т.н.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403350" y="260350"/>
            <a:ext cx="6192838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1600" b="1">
                <a:latin typeface="Arial" charset="0"/>
              </a:rPr>
              <a:t>Правовые акты, нормативная документация</a:t>
            </a:r>
          </a:p>
          <a:p>
            <a:pPr algn="l"/>
            <a:r>
              <a:rPr lang="ru-RU" sz="1400">
                <a:latin typeface="Arial" charset="0"/>
              </a:rPr>
              <a:t>-Инструкции по страхованию </a:t>
            </a:r>
          </a:p>
          <a:p>
            <a:pPr algn="l"/>
            <a:r>
              <a:rPr lang="ru-RU" sz="1400">
                <a:solidFill>
                  <a:srgbClr val="FF0000"/>
                </a:solidFill>
                <a:latin typeface="Arial" charset="0"/>
              </a:rPr>
              <a:t>-Правила определения размера причиненного вреда…</a:t>
            </a:r>
          </a:p>
          <a:p>
            <a:pPr algn="l"/>
            <a:r>
              <a:rPr lang="ru-RU" sz="1400">
                <a:latin typeface="Arial" charset="0"/>
              </a:rPr>
              <a:t>-Методики по определению размера вреда 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395288" y="1989138"/>
            <a:ext cx="3960812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400" b="1">
                <a:latin typeface="Arial" charset="0"/>
              </a:rPr>
              <a:t>Обучение и повышение квалификации </a:t>
            </a:r>
          </a:p>
          <a:p>
            <a:r>
              <a:rPr lang="ru-RU" sz="1400" b="1">
                <a:latin typeface="Arial" charset="0"/>
              </a:rPr>
              <a:t>специалистов по  определению стоимости </a:t>
            </a:r>
          </a:p>
          <a:p>
            <a:r>
              <a:rPr lang="ru-RU" sz="1400" b="1">
                <a:latin typeface="Arial" charset="0"/>
              </a:rPr>
              <a:t>транспортных средств (ТС)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4932363" y="1989138"/>
            <a:ext cx="3313112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400" b="1">
                <a:latin typeface="Arial" charset="0"/>
              </a:rPr>
              <a:t>Научно-исследовательская работа </a:t>
            </a:r>
          </a:p>
          <a:p>
            <a:r>
              <a:rPr lang="ru-RU" sz="1400" b="1">
                <a:latin typeface="Arial" charset="0"/>
              </a:rPr>
              <a:t>по методическому обеспечению</a:t>
            </a: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611188" y="3284538"/>
            <a:ext cx="3168650" cy="1223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1400">
                <a:latin typeface="Arial" charset="0"/>
              </a:rPr>
              <a:t>-Подбор слушателей курсов</a:t>
            </a:r>
          </a:p>
          <a:p>
            <a:pPr algn="l"/>
            <a:r>
              <a:rPr lang="ru-RU" sz="1400">
                <a:latin typeface="Arial" charset="0"/>
              </a:rPr>
              <a:t>-Разработка методического</a:t>
            </a:r>
          </a:p>
          <a:p>
            <a:pPr algn="l"/>
            <a:r>
              <a:rPr lang="ru-RU" sz="1400">
                <a:latin typeface="Arial" charset="0"/>
              </a:rPr>
              <a:t>обеспечения курсов</a:t>
            </a:r>
          </a:p>
          <a:p>
            <a:pPr algn="l"/>
            <a:r>
              <a:rPr lang="ru-RU" sz="1400">
                <a:latin typeface="Arial" charset="0"/>
              </a:rPr>
              <a:t>-Учеба, стажировка</a:t>
            </a:r>
          </a:p>
          <a:p>
            <a:pPr algn="l"/>
            <a:r>
              <a:rPr lang="ru-RU" sz="1400">
                <a:latin typeface="Arial" charset="0"/>
              </a:rPr>
              <a:t>-Семинары, конференции</a:t>
            </a:r>
          </a:p>
          <a:p>
            <a:pPr algn="l"/>
            <a:r>
              <a:rPr lang="ru-RU" sz="1400">
                <a:solidFill>
                  <a:srgbClr val="FF0000"/>
                </a:solidFill>
                <a:latin typeface="Arial" charset="0"/>
              </a:rPr>
              <a:t>- Тестирование</a:t>
            </a:r>
            <a:r>
              <a:rPr lang="ru-RU" sz="1400">
                <a:solidFill>
                  <a:schemeClr val="hlink"/>
                </a:solidFill>
                <a:latin typeface="Arial" charset="0"/>
              </a:rPr>
              <a:t>, </a:t>
            </a:r>
            <a:r>
              <a:rPr lang="ru-RU" sz="1400">
                <a:latin typeface="Arial" charset="0"/>
              </a:rPr>
              <a:t>аттестация в ББТС </a:t>
            </a: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4140200" y="2997200"/>
            <a:ext cx="4824413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1400">
                <a:latin typeface="Arial" charset="0"/>
              </a:rPr>
              <a:t>-Концепция, разработка новой редакции Правил и методик </a:t>
            </a:r>
          </a:p>
          <a:p>
            <a:pPr algn="l"/>
            <a:r>
              <a:rPr lang="ru-RU" sz="1400">
                <a:latin typeface="Arial" charset="0"/>
              </a:rPr>
              <a:t>определения размера вреда</a:t>
            </a:r>
          </a:p>
          <a:p>
            <a:pPr algn="l"/>
            <a:r>
              <a:rPr lang="ru-RU" sz="1400">
                <a:latin typeface="Arial" charset="0"/>
              </a:rPr>
              <a:t>-Определение и постоянное обновление </a:t>
            </a:r>
          </a:p>
          <a:p>
            <a:pPr algn="l"/>
            <a:r>
              <a:rPr lang="ru-RU" sz="1400">
                <a:latin typeface="Arial" charset="0"/>
              </a:rPr>
              <a:t>стоимости нормо-часа ремонтных работ для </a:t>
            </a:r>
          </a:p>
          <a:p>
            <a:pPr algn="l"/>
            <a:r>
              <a:rPr lang="ru-RU" sz="1400">
                <a:latin typeface="Arial" charset="0"/>
              </a:rPr>
              <a:t>различных типов ТС и регионов РБ</a:t>
            </a:r>
          </a:p>
          <a:p>
            <a:pPr algn="l"/>
            <a:r>
              <a:rPr lang="ru-RU" sz="1400">
                <a:latin typeface="Arial" charset="0"/>
              </a:rPr>
              <a:t>-Обновление базы данных справочников и программного</a:t>
            </a:r>
          </a:p>
          <a:p>
            <a:pPr algn="l"/>
            <a:r>
              <a:rPr lang="ru-RU" sz="1400">
                <a:latin typeface="Arial" charset="0"/>
              </a:rPr>
              <a:t> обеспечения по оценке </a:t>
            </a:r>
            <a:r>
              <a:rPr lang="ru-RU"/>
              <a:t>Аудатекс, Евротакс, </a:t>
            </a:r>
          </a:p>
          <a:p>
            <a:pPr algn="l"/>
            <a:r>
              <a:rPr lang="ru-RU"/>
              <a:t>НАМИ и модуля БАЭС</a:t>
            </a:r>
          </a:p>
          <a:p>
            <a:pPr algn="l"/>
            <a:r>
              <a:rPr lang="ru-RU">
                <a:solidFill>
                  <a:srgbClr val="FF0000"/>
                </a:solidFill>
              </a:rPr>
              <a:t>-Разработка Программного комплекса</a:t>
            </a:r>
            <a:r>
              <a:rPr lang="ru-RU">
                <a:solidFill>
                  <a:schemeClr val="hlink"/>
                </a:solidFill>
              </a:rPr>
              <a:t> </a:t>
            </a:r>
          </a:p>
          <a:p>
            <a:pPr algn="l"/>
            <a:endParaRPr lang="ru-RU" sz="14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395288" y="5445125"/>
            <a:ext cx="8532812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1400" b="1">
                <a:latin typeface="Arial" charset="0"/>
              </a:rPr>
              <a:t>Инжиниринг оценочной  деятельности</a:t>
            </a:r>
          </a:p>
          <a:p>
            <a:pPr algn="l"/>
            <a:r>
              <a:rPr lang="ru-RU" sz="1400">
                <a:latin typeface="Arial" charset="0"/>
              </a:rPr>
              <a:t>-Инжиниринг организации услуг по оценочной  деятельности</a:t>
            </a:r>
          </a:p>
          <a:p>
            <a:pPr algn="l"/>
            <a:r>
              <a:rPr lang="ru-RU" sz="1400">
                <a:latin typeface="Arial" charset="0"/>
              </a:rPr>
              <a:t>-Разработка методики использования обеспечения оценщиком</a:t>
            </a:r>
          </a:p>
          <a:p>
            <a:pPr algn="l"/>
            <a:r>
              <a:rPr lang="ru-RU" sz="1400">
                <a:latin typeface="Arial" charset="0"/>
              </a:rPr>
              <a:t>-Применение Кодекса хорошей практики оценщика</a:t>
            </a:r>
          </a:p>
          <a:p>
            <a:pPr algn="l"/>
            <a:r>
              <a:rPr lang="ru-RU" sz="1400">
                <a:latin typeface="Arial" charset="0"/>
              </a:rPr>
              <a:t>-</a:t>
            </a:r>
            <a:r>
              <a:rPr lang="ru-RU" sz="1400">
                <a:solidFill>
                  <a:srgbClr val="FF0000"/>
                </a:solidFill>
                <a:latin typeface="Arial" charset="0"/>
              </a:rPr>
              <a:t>Обновление и администрирование белорусско-российского сайта по оценке ТС </a:t>
            </a:r>
          </a:p>
          <a:p>
            <a:pPr algn="l"/>
            <a:r>
              <a:rPr lang="ru-RU" sz="1400">
                <a:solidFill>
                  <a:srgbClr val="FF0000"/>
                </a:solidFill>
                <a:latin typeface="Arial" charset="0"/>
              </a:rPr>
              <a:t>«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autoexp.org</a:t>
            </a:r>
            <a:r>
              <a:rPr lang="ru-RU" sz="1400">
                <a:solidFill>
                  <a:srgbClr val="FF0000"/>
                </a:solidFill>
                <a:latin typeface="Arial" charset="0"/>
              </a:rPr>
              <a:t>»</a:t>
            </a:r>
          </a:p>
          <a:p>
            <a:pPr algn="l"/>
            <a:endParaRPr lang="ru-RU" sz="1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128" name="AutoShape 12"/>
          <p:cNvSpPr>
            <a:spLocks noChangeArrowheads="1"/>
          </p:cNvSpPr>
          <p:nvPr/>
        </p:nvSpPr>
        <p:spPr bwMode="auto">
          <a:xfrm>
            <a:off x="6084888" y="1628775"/>
            <a:ext cx="431800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AutoShape 13"/>
          <p:cNvSpPr>
            <a:spLocks noChangeArrowheads="1"/>
          </p:cNvSpPr>
          <p:nvPr/>
        </p:nvSpPr>
        <p:spPr bwMode="auto">
          <a:xfrm>
            <a:off x="2484438" y="1628775"/>
            <a:ext cx="431800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" name="AutoShape 14"/>
          <p:cNvSpPr>
            <a:spLocks noChangeArrowheads="1"/>
          </p:cNvSpPr>
          <p:nvPr/>
        </p:nvSpPr>
        <p:spPr bwMode="auto">
          <a:xfrm>
            <a:off x="2124075" y="2781300"/>
            <a:ext cx="431800" cy="503238"/>
          </a:xfrm>
          <a:prstGeom prst="downArrow">
            <a:avLst>
              <a:gd name="adj1" fmla="val 50000"/>
              <a:gd name="adj2" fmla="val 291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AutoShape 15"/>
          <p:cNvSpPr>
            <a:spLocks noChangeArrowheads="1"/>
          </p:cNvSpPr>
          <p:nvPr/>
        </p:nvSpPr>
        <p:spPr bwMode="auto">
          <a:xfrm>
            <a:off x="6372225" y="2636838"/>
            <a:ext cx="431800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AutoShape 16"/>
          <p:cNvSpPr>
            <a:spLocks noChangeArrowheads="1"/>
          </p:cNvSpPr>
          <p:nvPr/>
        </p:nvSpPr>
        <p:spPr bwMode="auto">
          <a:xfrm>
            <a:off x="2124075" y="4508500"/>
            <a:ext cx="431800" cy="936625"/>
          </a:xfrm>
          <a:prstGeom prst="down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AutoShape 17"/>
          <p:cNvSpPr>
            <a:spLocks noChangeArrowheads="1"/>
          </p:cNvSpPr>
          <p:nvPr/>
        </p:nvSpPr>
        <p:spPr bwMode="auto">
          <a:xfrm>
            <a:off x="6443663" y="5157788"/>
            <a:ext cx="431800" cy="28733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AutoShape 18"/>
          <p:cNvSpPr>
            <a:spLocks noChangeArrowheads="1"/>
          </p:cNvSpPr>
          <p:nvPr/>
        </p:nvSpPr>
        <p:spPr bwMode="auto">
          <a:xfrm>
            <a:off x="3779838" y="3573463"/>
            <a:ext cx="360362" cy="288925"/>
          </a:xfrm>
          <a:prstGeom prst="rightArrow">
            <a:avLst>
              <a:gd name="adj1" fmla="val 50000"/>
              <a:gd name="adj2" fmla="val 311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AutoShape 20"/>
          <p:cNvSpPr>
            <a:spLocks noChangeArrowheads="1"/>
          </p:cNvSpPr>
          <p:nvPr/>
        </p:nvSpPr>
        <p:spPr bwMode="auto">
          <a:xfrm>
            <a:off x="3779838" y="3860800"/>
            <a:ext cx="360362" cy="287338"/>
          </a:xfrm>
          <a:prstGeom prst="leftArrow">
            <a:avLst>
              <a:gd name="adj1" fmla="val 50000"/>
              <a:gd name="adj2" fmla="val 31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ижний колонтитул 1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>
              <a:solidFill>
                <a:schemeClr val="tx1">
                  <a:tint val="75000"/>
                </a:schemeClr>
              </a:solidFill>
              <a:latin typeface="Arial" pitchFamily="34" charset="0"/>
            </a:endParaRPr>
          </a:p>
        </p:txBody>
      </p:sp>
      <p:graphicFrame>
        <p:nvGraphicFramePr>
          <p:cNvPr id="1026" name="Rectangle 8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26" r:id="rId6" imgW="0" imgH="0" progId="">
              <p:embed/>
            </p:oleObj>
          </a:graphicData>
        </a:graphic>
      </p:graphicFrame>
      <p:pic>
        <p:nvPicPr>
          <p:cNvPr id="1028" name="Picture 7" descr="blu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/>
          <a:srcRect b="10303"/>
          <a:stretch>
            <a:fillRect/>
          </a:stretch>
        </p:blipFill>
        <p:spPr bwMode="auto">
          <a:xfrm>
            <a:off x="0" y="0"/>
            <a:ext cx="9144000" cy="6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537575" y="3862388"/>
            <a:ext cx="1825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r" eaLnBrk="0" hangingPunct="0"/>
            <a:endParaRPr lang="ru-RU" sz="2400">
              <a:solidFill>
                <a:schemeClr val="bg1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030" name="TextBox 7"/>
          <p:cNvSpPr txBox="1">
            <a:spLocks noChangeArrowheads="1"/>
          </p:cNvSpPr>
          <p:nvPr/>
        </p:nvSpPr>
        <p:spPr bwMode="auto">
          <a:xfrm>
            <a:off x="1042988" y="404813"/>
            <a:ext cx="7343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endParaRPr lang="ru-RU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38" y="0"/>
            <a:ext cx="7324725" cy="7937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2300" b="1">
                <a:solidFill>
                  <a:srgbClr val="DBEEF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Функциональная  схема  программного комплекса определения стоимости ремонта ТС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428728" y="928670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5403" y="1146159"/>
            <a:ext cx="2571768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ОСНОВНЫЕ  ОБОЛОЧКИ ПРОГРАММЫ </a:t>
            </a:r>
          </a:p>
        </p:txBody>
      </p:sp>
      <p:sp>
        <p:nvSpPr>
          <p:cNvPr id="1036" name="TextBox 22"/>
          <p:cNvSpPr txBox="1">
            <a:spLocks noChangeArrowheads="1"/>
          </p:cNvSpPr>
          <p:nvPr/>
        </p:nvSpPr>
        <p:spPr bwMode="auto">
          <a:xfrm>
            <a:off x="4756150" y="1209675"/>
            <a:ext cx="1477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endParaRPr lang="ru-RU">
              <a:latin typeface="Calibri" pitchFamily="34" charset="0"/>
            </a:endParaRPr>
          </a:p>
        </p:txBody>
      </p:sp>
      <p:sp>
        <p:nvSpPr>
          <p:cNvPr id="48" name="Стрелка вниз 47"/>
          <p:cNvSpPr/>
          <p:nvPr/>
        </p:nvSpPr>
        <p:spPr bwMode="auto">
          <a:xfrm>
            <a:off x="2571736" y="2143116"/>
            <a:ext cx="214314" cy="42862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1002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 err="1">
              <a:solidFill>
                <a:schemeClr val="tx1"/>
              </a:solidFill>
            </a:endParaRPr>
          </a:p>
        </p:txBody>
      </p:sp>
      <p:sp>
        <p:nvSpPr>
          <p:cNvPr id="51" name="Стрелка вниз 50"/>
          <p:cNvSpPr/>
          <p:nvPr/>
        </p:nvSpPr>
        <p:spPr bwMode="auto">
          <a:xfrm>
            <a:off x="7215206" y="3286124"/>
            <a:ext cx="190500" cy="1143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1002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 err="1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2938" y="1143000"/>
            <a:ext cx="5000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2" name="Прямоугольник 41"/>
          <p:cNvSpPr/>
          <p:nvPr/>
        </p:nvSpPr>
        <p:spPr bwMode="auto">
          <a:xfrm>
            <a:off x="3357554" y="5929330"/>
            <a:ext cx="2648518" cy="42862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71500" y="2857500"/>
            <a:ext cx="500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71500" y="4572000"/>
            <a:ext cx="500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" name="Прямоугольник 57"/>
          <p:cNvSpPr/>
          <p:nvPr/>
        </p:nvSpPr>
        <p:spPr bwMode="auto">
          <a:xfrm>
            <a:off x="1428728" y="2571744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 bwMode="auto">
          <a:xfrm>
            <a:off x="1428728" y="4286256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 bwMode="auto">
          <a:xfrm>
            <a:off x="5143504" y="928670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 bwMode="auto">
          <a:xfrm>
            <a:off x="5143504" y="2571744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 bwMode="auto">
          <a:xfrm>
            <a:off x="5143504" y="4286256"/>
            <a:ext cx="2719956" cy="1143008"/>
          </a:xfrm>
          <a:prstGeom prst="rect">
            <a:avLst/>
          </a:prstGeom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relaxedInset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4" name="TextBox 62"/>
          <p:cNvSpPr txBox="1">
            <a:spLocks noChangeArrowheads="1"/>
          </p:cNvSpPr>
          <p:nvPr/>
        </p:nvSpPr>
        <p:spPr bwMode="auto">
          <a:xfrm>
            <a:off x="1500188" y="2857500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РЕГИОНАЛЬНЫЙ </a:t>
            </a:r>
          </a:p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МОДУЛЬ </a:t>
            </a:r>
          </a:p>
        </p:txBody>
      </p:sp>
      <p:sp>
        <p:nvSpPr>
          <p:cNvPr id="1065" name="TextBox 63"/>
          <p:cNvSpPr txBox="1">
            <a:spLocks noChangeArrowheads="1"/>
          </p:cNvSpPr>
          <p:nvPr/>
        </p:nvSpPr>
        <p:spPr bwMode="auto">
          <a:xfrm>
            <a:off x="1428750" y="4429125"/>
            <a:ext cx="25717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РАСЧЕТ</a:t>
            </a:r>
          </a:p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 ПО НАЦИОАНАЛЬНОМУ СТАНДАРТУ ОЦЕНКИ </a:t>
            </a:r>
          </a:p>
        </p:txBody>
      </p:sp>
      <p:sp>
        <p:nvSpPr>
          <p:cNvPr id="1066" name="TextBox 64"/>
          <p:cNvSpPr txBox="1">
            <a:spLocks noChangeArrowheads="1"/>
          </p:cNvSpPr>
          <p:nvPr/>
        </p:nvSpPr>
        <p:spPr bwMode="auto">
          <a:xfrm>
            <a:off x="5214938" y="1143000"/>
            <a:ext cx="25717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ПОСТОЯННЫЕ  ДАННЫЕ</a:t>
            </a:r>
          </a:p>
          <a:p>
            <a:pPr algn="l"/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-идентификация ТС</a:t>
            </a:r>
          </a:p>
          <a:p>
            <a:pPr algn="l"/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-комплектация ТС</a:t>
            </a:r>
          </a:p>
          <a:p>
            <a:pPr algn="l"/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-трудоемкость ремонта ТС</a:t>
            </a:r>
          </a:p>
          <a:p>
            <a:pPr algn="l"/>
            <a:endParaRPr lang="ru-RU" sz="1200" b="1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algn="l"/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67" name="TextBox 65"/>
          <p:cNvSpPr txBox="1">
            <a:spLocks noChangeArrowheads="1"/>
          </p:cNvSpPr>
          <p:nvPr/>
        </p:nvSpPr>
        <p:spPr bwMode="auto">
          <a:xfrm>
            <a:off x="5286375" y="2714625"/>
            <a:ext cx="257175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ПЕРЕМЕННЫЕ ДАННЫЕ</a:t>
            </a:r>
          </a:p>
          <a:p>
            <a:pPr algn="l"/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-</a:t>
            </a:r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стоимость материалов-частей</a:t>
            </a:r>
          </a:p>
          <a:p>
            <a:pPr algn="l"/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-нормо-час, износ, пробег ТС</a:t>
            </a:r>
          </a:p>
          <a:p>
            <a:pPr algn="l"/>
            <a:r>
              <a:rPr lang="ru-RU" sz="1200" b="1">
                <a:solidFill>
                  <a:srgbClr val="002060"/>
                </a:solidFill>
                <a:latin typeface="Arial" charset="0"/>
                <a:cs typeface="Arial" charset="0"/>
              </a:rPr>
              <a:t>-макеты документов</a:t>
            </a:r>
          </a:p>
        </p:txBody>
      </p:sp>
      <p:sp>
        <p:nvSpPr>
          <p:cNvPr id="1068" name="TextBox 66"/>
          <p:cNvSpPr txBox="1">
            <a:spLocks noChangeArrowheads="1"/>
          </p:cNvSpPr>
          <p:nvPr/>
        </p:nvSpPr>
        <p:spPr bwMode="auto">
          <a:xfrm>
            <a:off x="5214938" y="4357688"/>
            <a:ext cx="25717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ЗАКАЗЧИК</a:t>
            </a:r>
          </a:p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УСЛУГИ ПО ОЦЕНКЕ ТС</a:t>
            </a:r>
            <a:endParaRPr lang="en-US" sz="1400" b="1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СТОИМОСТЬ комплекса</a:t>
            </a:r>
          </a:p>
          <a:p>
            <a:r>
              <a:rPr lang="ru-RU" sz="1400" b="1">
                <a:solidFill>
                  <a:srgbClr val="002060"/>
                </a:solidFill>
                <a:latin typeface="Arial" charset="0"/>
                <a:cs typeface="Arial" charset="0"/>
              </a:rPr>
              <a:t>80% от суммы ПО</a:t>
            </a:r>
          </a:p>
        </p:txBody>
      </p:sp>
      <p:sp>
        <p:nvSpPr>
          <p:cNvPr id="1069" name="TextBox 67"/>
          <p:cNvSpPr txBox="1">
            <a:spLocks noChangeArrowheads="1"/>
          </p:cNvSpPr>
          <p:nvPr/>
        </p:nvSpPr>
        <p:spPr bwMode="auto">
          <a:xfrm>
            <a:off x="3429000" y="6000750"/>
            <a:ext cx="2500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 charset="0"/>
              </a:rPr>
              <a:t>Выплата</a:t>
            </a:r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9" name="Стрелка вниз 68"/>
          <p:cNvSpPr/>
          <p:nvPr/>
        </p:nvSpPr>
        <p:spPr bwMode="auto">
          <a:xfrm>
            <a:off x="2571736" y="3786190"/>
            <a:ext cx="214314" cy="42862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1002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 err="1">
              <a:solidFill>
                <a:schemeClr val="tx1"/>
              </a:solidFill>
            </a:endParaRPr>
          </a:p>
        </p:txBody>
      </p:sp>
      <p:sp>
        <p:nvSpPr>
          <p:cNvPr id="74" name="Стрелка влево 73"/>
          <p:cNvSpPr/>
          <p:nvPr/>
        </p:nvSpPr>
        <p:spPr>
          <a:xfrm>
            <a:off x="4143372" y="1428736"/>
            <a:ext cx="928694" cy="214314"/>
          </a:xfrm>
          <a:prstGeom prst="leftArrow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5" name="Стрелка влево 74"/>
          <p:cNvSpPr/>
          <p:nvPr/>
        </p:nvSpPr>
        <p:spPr>
          <a:xfrm>
            <a:off x="4143372" y="3143248"/>
            <a:ext cx="928694" cy="214314"/>
          </a:xfrm>
          <a:prstGeom prst="leftArrow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6" name="Стрелка влево 75"/>
          <p:cNvSpPr/>
          <p:nvPr/>
        </p:nvSpPr>
        <p:spPr>
          <a:xfrm rot="10800000">
            <a:off x="4214810" y="4786322"/>
            <a:ext cx="928694" cy="214314"/>
          </a:xfrm>
          <a:prstGeom prst="leftArrow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2786063" y="2071688"/>
            <a:ext cx="7143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857500" y="3714750"/>
            <a:ext cx="8572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286250" y="857250"/>
            <a:ext cx="7143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286250" y="2571750"/>
            <a:ext cx="7143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spc="3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spc="3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286250" y="4214813"/>
            <a:ext cx="928688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ru-RU" sz="24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87" name="Стрелка влево 82"/>
          <p:cNvGrpSpPr>
            <a:grpSpLocks/>
          </p:cNvGrpSpPr>
          <p:nvPr/>
        </p:nvGrpSpPr>
        <p:grpSpPr bwMode="auto">
          <a:xfrm>
            <a:off x="6516688" y="5373688"/>
            <a:ext cx="334962" cy="835025"/>
            <a:chOff x="4086" y="3398"/>
            <a:chExt cx="211" cy="526"/>
          </a:xfrm>
        </p:grpSpPr>
        <p:pic>
          <p:nvPicPr>
            <p:cNvPr id="1095" name="Стрелка влево 82"/>
            <p:cNvPicPr>
              <a:picLocks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086" y="3398"/>
              <a:ext cx="211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96" name="Text Box 65"/>
            <p:cNvSpPr txBox="1">
              <a:spLocks noChangeArrowheads="1"/>
            </p:cNvSpPr>
            <p:nvPr/>
          </p:nvSpPr>
          <p:spPr bwMode="auto">
            <a:xfrm rot="-5400000">
              <a:off x="3999" y="3594"/>
              <a:ext cx="417" cy="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anchor="ctr"/>
            <a:lstStyle/>
            <a:p>
              <a:endParaRPr lang="ru-RU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84" name="Стрелка влево 83"/>
          <p:cNvSpPr/>
          <p:nvPr/>
        </p:nvSpPr>
        <p:spPr>
          <a:xfrm>
            <a:off x="6000760" y="6072206"/>
            <a:ext cx="571504" cy="214314"/>
          </a:xfrm>
          <a:prstGeom prst="leftArrow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Стрелка влево 84"/>
          <p:cNvSpPr/>
          <p:nvPr/>
        </p:nvSpPr>
        <p:spPr>
          <a:xfrm>
            <a:off x="2714612" y="6072206"/>
            <a:ext cx="571504" cy="214314"/>
          </a:xfrm>
          <a:prstGeom prst="leftArrow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TextBox 86"/>
          <p:cNvSpPr txBox="1"/>
          <p:nvPr/>
        </p:nvSpPr>
        <p:spPr>
          <a:xfrm>
            <a:off x="1763713" y="5876925"/>
            <a:ext cx="928687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b="1" i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Структура подготовки и аттестации специалистов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Подбор слушателей курсов подготовки.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Подготовка методического обеспечения.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Учеба: начальная подготовка -88 час.,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повышение квалификации – 48 час.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Стажировка (0,5-1 год)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Аттестация в Белорусском бюро: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-квалификационное тестирование,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-собеседование (презентация специалиста)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2800" smtClean="0"/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72" name="Picture 4" descr="g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934075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g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934075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7" descr="g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5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Диаграмма теста</a:t>
            </a:r>
          </a:p>
        </p:txBody>
      </p:sp>
      <p:pic>
        <p:nvPicPr>
          <p:cNvPr id="8195" name="Picture 4" descr="graph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14388" y="2390775"/>
            <a:ext cx="7515225" cy="2943225"/>
          </a:xfrm>
          <a:noFill/>
        </p:spPr>
      </p:pic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WvWKD1qy0qs3QPtFxxLZ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2ytvKM6uZUuC_CLYrwMRbw"/>
</p:tagLst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238</TotalTime>
  <Words>305</Words>
  <Application>Microsoft Office PowerPoint</Application>
  <PresentationFormat>Экран (4:3)</PresentationFormat>
  <Paragraphs>77</Paragraphs>
  <Slides>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Garamond</vt:lpstr>
      <vt:lpstr>Arial</vt:lpstr>
      <vt:lpstr>Wingdings</vt:lpstr>
      <vt:lpstr>Calibri</vt:lpstr>
      <vt:lpstr>ＭＳ Ｐゴシック</vt:lpstr>
      <vt:lpstr>Times New Roman</vt:lpstr>
      <vt:lpstr>Течение</vt:lpstr>
      <vt:lpstr>Разработка объединенного программного комплекса для определения стоимости  ремонта ТС, программы тестирования специалистов по оценке </vt:lpstr>
      <vt:lpstr>Слайд 2</vt:lpstr>
      <vt:lpstr>Слайд 3</vt:lpstr>
      <vt:lpstr>Структура подготовки и аттестации специалистов</vt:lpstr>
      <vt:lpstr>Слайд 5</vt:lpstr>
      <vt:lpstr>Диаграмма теста</vt:lpstr>
    </vt:vector>
  </TitlesOfParts>
  <Company>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5</dc:creator>
  <cp:lastModifiedBy>TEST</cp:lastModifiedBy>
  <cp:revision>36</cp:revision>
  <dcterms:created xsi:type="dcterms:W3CDTF">2007-04-18T09:53:42Z</dcterms:created>
  <dcterms:modified xsi:type="dcterms:W3CDTF">2010-12-13T15:50:22Z</dcterms:modified>
</cp:coreProperties>
</file>