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470" r:id="rId3"/>
    <p:sldId id="471" r:id="rId4"/>
    <p:sldId id="368" r:id="rId5"/>
    <p:sldId id="433" r:id="rId6"/>
    <p:sldId id="446" r:id="rId7"/>
    <p:sldId id="410" r:id="rId8"/>
    <p:sldId id="411" r:id="rId9"/>
    <p:sldId id="431" r:id="rId10"/>
    <p:sldId id="432" r:id="rId11"/>
    <p:sldId id="438" r:id="rId12"/>
    <p:sldId id="439" r:id="rId13"/>
    <p:sldId id="440" r:id="rId14"/>
    <p:sldId id="442" r:id="rId15"/>
    <p:sldId id="443" r:id="rId16"/>
    <p:sldId id="412" r:id="rId17"/>
    <p:sldId id="444" r:id="rId18"/>
    <p:sldId id="460" r:id="rId19"/>
    <p:sldId id="461" r:id="rId20"/>
    <p:sldId id="462" r:id="rId21"/>
    <p:sldId id="464" r:id="rId22"/>
    <p:sldId id="416" r:id="rId23"/>
    <p:sldId id="465" r:id="rId24"/>
    <p:sldId id="469" r:id="rId25"/>
    <p:sldId id="459" r:id="rId26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0C1C8C"/>
    <a:srgbClr val="008000"/>
    <a:srgbClr val="969696"/>
    <a:srgbClr val="4B579B"/>
    <a:srgbClr val="010E77"/>
    <a:srgbClr val="0052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4320" autoAdjust="0"/>
  </p:normalViewPr>
  <p:slideViewPr>
    <p:cSldViewPr snapToGrid="0">
      <p:cViewPr varScale="1">
        <p:scale>
          <a:sx n="102" d="100"/>
          <a:sy n="102" d="100"/>
        </p:scale>
        <p:origin x="-1080" y="-90"/>
      </p:cViewPr>
      <p:guideLst>
        <p:guide orient="horz" pos="91"/>
        <p:guide pos="150"/>
      </p:guideLst>
    </p:cSldViewPr>
  </p:slideViewPr>
  <p:outlineViewPr>
    <p:cViewPr>
      <p:scale>
        <a:sx n="33" d="100"/>
        <a:sy n="33" d="100"/>
      </p:scale>
      <p:origin x="0" y="1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3"/>
    </p:cViewPr>
  </p:sorterViewPr>
  <p:notesViewPr>
    <p:cSldViewPr snapToGrid="0">
      <p:cViewPr varScale="1">
        <p:scale>
          <a:sx n="56" d="100"/>
          <a:sy n="56" d="100"/>
        </p:scale>
        <p:origin x="-1770" y="-84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EurotaxGlass’s | </a:t>
            </a:r>
            <a:fld id="{33BA554A-43A2-40EF-8DAC-17C7DFE4FA45}" type="datetime1">
              <a:rPr lang="en-GB"/>
              <a:pPr>
                <a:defRPr/>
              </a:pPr>
              <a:t>05/12/2013</a:t>
            </a:fld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93FA0228-8EE2-482D-9DEA-F3078EC41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EurotaxGlass’s | </a:t>
            </a:r>
            <a:fld id="{BD0E8726-1CCE-43C2-B599-64E02080E362}" type="datetime1">
              <a:rPr lang="en-GB"/>
              <a:pPr>
                <a:defRPr/>
              </a:pPr>
              <a:t>05/12/2013</a:t>
            </a:fld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8874399A-3B26-4CCD-805A-31806D440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90500" indent="-1905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905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52500" indent="-1905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33500" indent="-1905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14500" indent="-1905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C4F2D-77FF-4662-878B-45C86B81B19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11ADD42-4655-4083-B8EA-087F4B4B6B9D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648CB8-4715-4378-BF2A-C332215510DD}" type="slidenum">
              <a:rPr lang="en-GB"/>
              <a:pPr/>
              <a:t>3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26D08C3-F3BB-495C-B80E-6868F86B986A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tglass titel bl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54100" y="2859088"/>
            <a:ext cx="7707313" cy="9271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GB" noProof="0" smtClean="0"/>
              <a:t>Klicken Sie, um das Format des Titel-Masters zu bearbeiten.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52513" y="3779838"/>
            <a:ext cx="7708900" cy="984250"/>
          </a:xfrm>
          <a:solidFill>
            <a:srgbClr val="010E77">
              <a:alpha val="0"/>
            </a:srgbClr>
          </a:solidFill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Klicken Sie, um das Format des Untertitel-Masters zu bearbeiten.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7C108D58-811A-4BE2-B165-50F023AD0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0525" y="74613"/>
            <a:ext cx="2020888" cy="61706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73100" y="74613"/>
            <a:ext cx="5915025" cy="61706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B5F9D35D-4464-4E69-AF0E-CEAF523E6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43A02102-BFA0-44EC-B91E-BEE03DFCE4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49F53C4B-0776-4D52-849C-327EFDFB1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3100" y="1387475"/>
            <a:ext cx="396716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92663" y="1387475"/>
            <a:ext cx="39687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903119D4-FCF5-4143-876D-9FADF22CD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D6B21301-A923-4622-B94A-DB0602F2D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E1C8F6A3-0077-4FDB-BC96-58716D19A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F3FB9607-E433-464E-A6E7-42CCD9084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52C08A42-C322-4F7F-AC23-53547482C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89934AB4-4AC3-4FB4-A710-E2CC00C83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etglass_claim_4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8300" y="6397625"/>
            <a:ext cx="19399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reeform 12"/>
          <p:cNvSpPr>
            <a:spLocks/>
          </p:cNvSpPr>
          <p:nvPr/>
        </p:nvSpPr>
        <p:spPr bwMode="auto">
          <a:xfrm>
            <a:off x="1588" y="0"/>
            <a:ext cx="9144000" cy="873125"/>
          </a:xfrm>
          <a:custGeom>
            <a:avLst/>
            <a:gdLst>
              <a:gd name="T0" fmla="*/ 0 w 5760"/>
              <a:gd name="T1" fmla="*/ 0 h 550"/>
              <a:gd name="T2" fmla="*/ 2147483647 w 5760"/>
              <a:gd name="T3" fmla="*/ 0 h 550"/>
              <a:gd name="T4" fmla="*/ 2147483647 w 5760"/>
              <a:gd name="T5" fmla="*/ 2147483647 h 550"/>
              <a:gd name="T6" fmla="*/ 2147483647 w 5760"/>
              <a:gd name="T7" fmla="*/ 2147483647 h 550"/>
              <a:gd name="T8" fmla="*/ 0 w 5760"/>
              <a:gd name="T9" fmla="*/ 2147483647 h 550"/>
              <a:gd name="T10" fmla="*/ 0 w 5760"/>
              <a:gd name="T11" fmla="*/ 0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550">
                <a:moveTo>
                  <a:pt x="0" y="0"/>
                </a:moveTo>
                <a:lnTo>
                  <a:pt x="5760" y="0"/>
                </a:lnTo>
                <a:lnTo>
                  <a:pt x="5760" y="550"/>
                </a:lnTo>
                <a:lnTo>
                  <a:pt x="170" y="550"/>
                </a:lnTo>
                <a:lnTo>
                  <a:pt x="0" y="380"/>
                </a:lnTo>
                <a:lnTo>
                  <a:pt x="0" y="0"/>
                </a:lnTo>
                <a:close/>
              </a:path>
            </a:pathLst>
          </a:custGeom>
          <a:solidFill>
            <a:srgbClr val="000E7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74613"/>
            <a:ext cx="8088313" cy="685800"/>
          </a:xfrm>
          <a:prstGeom prst="rect">
            <a:avLst/>
          </a:prstGeom>
          <a:solidFill>
            <a:srgbClr val="010E77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387475"/>
            <a:ext cx="8088313" cy="4857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Textformatierung des Masters zu bearbeiten.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6413" y="6588125"/>
            <a:ext cx="1905000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9EC9617-3846-4790-B44A-E11D467E0F12}" type="datetime1">
              <a:rPr lang="en-GB"/>
              <a:pPr>
                <a:defRPr/>
              </a:pPr>
              <a:t>05/12/2013</a:t>
            </a:fld>
            <a:r>
              <a:rPr lang="en-GB"/>
              <a:t> 	</a:t>
            </a:r>
            <a:fld id="{9A3C7430-D388-4AA6-8817-5D2FCC0AF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77825" indent="-187325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2pPr>
      <a:lvl3pPr marL="757238" indent="-1889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3pPr>
      <a:lvl4pPr marL="1147763" indent="-2000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4pPr>
      <a:lvl5pPr marL="1527175" indent="-1889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1984375" indent="-1889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441575" indent="-1889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2898775" indent="-1889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355975" indent="-1889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4013" y="1841500"/>
            <a:ext cx="8570912" cy="1143000"/>
          </a:xfrm>
        </p:spPr>
        <p:txBody>
          <a:bodyPr/>
          <a:lstStyle/>
          <a:p>
            <a:pPr algn="ctr"/>
            <a:r>
              <a:rPr lang="pl-PL" sz="3200" i="1" dirty="0" smtClean="0"/>
              <a:t>ERE G2G </a:t>
            </a:r>
            <a:r>
              <a:rPr lang="en-US" sz="3200" i="1" dirty="0" smtClean="0"/>
              <a:t>(</a:t>
            </a:r>
            <a:r>
              <a:rPr lang="ru-RU" sz="3200" i="1" dirty="0" smtClean="0"/>
              <a:t>Г2П) </a:t>
            </a:r>
            <a:r>
              <a:rPr lang="pl-PL" sz="3200" i="1" dirty="0" smtClean="0"/>
              <a:t>– EurotaxGlass’s </a:t>
            </a:r>
            <a:r>
              <a:rPr lang="ru-RU" sz="3200" i="1" dirty="0" smtClean="0"/>
              <a:t>Графика</a:t>
            </a:r>
            <a:r>
              <a:rPr lang="pl-PL" sz="3200" i="1" dirty="0" smtClean="0"/>
              <a:t> 2</a:t>
            </a:r>
            <a:r>
              <a:rPr lang="ru-RU" sz="3200" i="1" dirty="0" smtClean="0"/>
              <a:t>го</a:t>
            </a:r>
            <a:r>
              <a:rPr lang="pl-PL" sz="3200" i="1" dirty="0" smtClean="0"/>
              <a:t> </a:t>
            </a:r>
            <a:r>
              <a:rPr lang="ru-RU" sz="3200" i="1" dirty="0" smtClean="0"/>
              <a:t>Поколения</a:t>
            </a:r>
            <a:r>
              <a:rPr lang="pl-PL" sz="3200" i="1" dirty="0" smtClean="0"/>
              <a:t>.</a:t>
            </a:r>
          </a:p>
        </p:txBody>
      </p:sp>
      <p:sp>
        <p:nvSpPr>
          <p:cNvPr id="3075" name="Rectangle 1026"/>
          <p:cNvSpPr txBox="1">
            <a:spLocks noChangeArrowheads="1"/>
          </p:cNvSpPr>
          <p:nvPr/>
        </p:nvSpPr>
        <p:spPr bwMode="auto">
          <a:xfrm>
            <a:off x="557213" y="3594100"/>
            <a:ext cx="7672387" cy="571500"/>
          </a:xfrm>
          <a:prstGeom prst="rect">
            <a:avLst/>
          </a:prstGeom>
          <a:solidFill>
            <a:srgbClr val="010E77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/>
            <a:r>
              <a:rPr lang="pl-PL" sz="2000" b="1" i="1" dirty="0" smtClean="0">
                <a:solidFill>
                  <a:srgbClr val="FFFFFF"/>
                </a:solidFill>
              </a:rPr>
              <a:t>05.12.2013</a:t>
            </a:r>
            <a:r>
              <a:rPr lang="pl-PL" sz="2000" b="1" i="1" dirty="0" smtClean="0">
                <a:solidFill>
                  <a:srgbClr val="FFFFFF"/>
                </a:solidFill>
              </a:rPr>
              <a:t>, </a:t>
            </a:r>
            <a:r>
              <a:rPr lang="pl-PL" sz="2000" b="1" i="1" dirty="0" err="1" smtClean="0">
                <a:solidFill>
                  <a:srgbClr val="FFFFFF"/>
                </a:solidFill>
              </a:rPr>
              <a:t>Minsk</a:t>
            </a:r>
            <a:endParaRPr lang="pl-PL" sz="20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910CE2C4-1F95-4E96-BF7B-2F7943F9336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grpSp>
        <p:nvGrpSpPr>
          <p:cNvPr id="12292" name="2 Grupo"/>
          <p:cNvGrpSpPr>
            <a:grpSpLocks/>
          </p:cNvGrpSpPr>
          <p:nvPr/>
        </p:nvGrpSpPr>
        <p:grpSpPr bwMode="auto">
          <a:xfrm>
            <a:off x="4668839" y="1135063"/>
            <a:ext cx="4481683" cy="5029200"/>
            <a:chOff x="4669232" y="1135522"/>
            <a:chExt cx="4481288" cy="5027977"/>
          </a:xfrm>
        </p:grpSpPr>
        <p:pic>
          <p:nvPicPr>
            <p:cNvPr id="1229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9232" y="1232070"/>
              <a:ext cx="2508572" cy="493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4 Rectángulo"/>
            <p:cNvSpPr/>
            <p:nvPr/>
          </p:nvSpPr>
          <p:spPr>
            <a:xfrm rot="21211602">
              <a:off x="5948935" y="1135522"/>
              <a:ext cx="236757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Стекло</a:t>
              </a:r>
              <a:endPara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5" name="6 Rectángulo"/>
            <p:cNvSpPr/>
            <p:nvPr/>
          </p:nvSpPr>
          <p:spPr>
            <a:xfrm rot="21211602">
              <a:off x="6238720" y="2033964"/>
              <a:ext cx="201753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Сталь</a:t>
              </a:r>
              <a:endPara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6" name="7 Rectángulo"/>
            <p:cNvSpPr/>
            <p:nvPr/>
          </p:nvSpPr>
          <p:spPr>
            <a:xfrm rot="21211602">
              <a:off x="6439674" y="2738401"/>
              <a:ext cx="2553874" cy="584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Алюминий</a:t>
              </a:r>
              <a:endPara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7" name="8 Rectángulo"/>
            <p:cNvSpPr/>
            <p:nvPr/>
          </p:nvSpPr>
          <p:spPr>
            <a:xfrm rot="21211602">
              <a:off x="7065409" y="3795801"/>
              <a:ext cx="2085111" cy="584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Текстиль</a:t>
              </a:r>
              <a:endPara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8" name="9 Rectángulo"/>
            <p:cNvSpPr/>
            <p:nvPr/>
          </p:nvSpPr>
          <p:spPr>
            <a:xfrm rot="21211602">
              <a:off x="6409370" y="5186139"/>
              <a:ext cx="192957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Пластик</a:t>
              </a:r>
              <a:endPara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863725"/>
            <a:ext cx="4229100" cy="37052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DBA23444-DEB2-4CEF-8267-396D9139B4C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611313"/>
            <a:ext cx="8824912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708025" y="987425"/>
            <a:ext cx="77120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 smtClean="0"/>
              <a:t>Пример отображения разнородных материалов для</a:t>
            </a:r>
            <a:r>
              <a:rPr lang="pl-PL" sz="1600" b="1" dirty="0" smtClean="0"/>
              <a:t> </a:t>
            </a:r>
            <a:r>
              <a:rPr lang="ru-RU" sz="1600" b="1" dirty="0" smtClean="0"/>
              <a:t>приборной доски</a:t>
            </a:r>
            <a:endParaRPr lang="pl-PL" sz="1600" b="1" dirty="0" smtClean="0"/>
          </a:p>
          <a:p>
            <a:pPr marL="269875" lvl="1" indent="0">
              <a:spcBef>
                <a:spcPct val="50000"/>
              </a:spcBef>
              <a:defRPr/>
            </a:pPr>
            <a:endParaRPr lang="pl-PL" sz="8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2CBD0856-771E-4005-9142-C1B8E6C55A71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708025" y="987425"/>
            <a:ext cx="8207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 smtClean="0"/>
              <a:t>Пример отображения разнородных материалов для дверей</a:t>
            </a:r>
            <a:endParaRPr lang="pl-PL" sz="1600" b="1" dirty="0" smtClean="0"/>
          </a:p>
          <a:p>
            <a:pPr marL="269875" lvl="1" indent="0">
              <a:spcBef>
                <a:spcPct val="50000"/>
              </a:spcBef>
              <a:defRPr/>
            </a:pPr>
            <a:endParaRPr lang="pl-PL" sz="8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303338"/>
            <a:ext cx="700405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41D121B3-AE44-49C4-BE84-D9A523DC103B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708025" y="901700"/>
            <a:ext cx="8188325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 smtClean="0"/>
              <a:t>Пример отображения разнородных материалов для</a:t>
            </a:r>
            <a:r>
              <a:rPr lang="pl-PL" sz="1600" b="1" dirty="0" smtClean="0"/>
              <a:t> </a:t>
            </a:r>
            <a:r>
              <a:rPr lang="ru-RU" sz="1600" b="1" dirty="0" smtClean="0"/>
              <a:t>кузова: задней части и внутреннего пространства</a:t>
            </a:r>
            <a:endParaRPr lang="pl-PL" sz="1600" b="1" dirty="0" smtClean="0"/>
          </a:p>
          <a:p>
            <a:pPr marL="269875" lvl="1" indent="0">
              <a:spcBef>
                <a:spcPct val="50000"/>
              </a:spcBef>
              <a:defRPr/>
            </a:pPr>
            <a:endParaRPr lang="pl-PL" sz="8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1412875"/>
            <a:ext cx="739933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A0C83E69-6126-4708-8904-6B679CFD009F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708025" y="987425"/>
            <a:ext cx="820737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 smtClean="0"/>
              <a:t>Пример отображения разнородных материалов для двигателя</a:t>
            </a:r>
            <a:endParaRPr lang="pl-PL" sz="8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293813"/>
            <a:ext cx="71247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6856413" y="6577013"/>
            <a:ext cx="1905000" cy="1254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CBF55096-418D-4307-8255-1571A990FFD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708025" y="987425"/>
            <a:ext cx="843597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 smtClean="0"/>
              <a:t>Пример отображения разнородных материалов для </a:t>
            </a:r>
            <a:r>
              <a:rPr lang="pl-PL" sz="1600" b="1" dirty="0" smtClean="0"/>
              <a:t>–</a:t>
            </a:r>
            <a:r>
              <a:rPr lang="ru-RU" sz="1600" b="1" dirty="0" smtClean="0"/>
              <a:t> дисков</a:t>
            </a:r>
            <a:r>
              <a:rPr lang="pl-PL" sz="1600" b="1" dirty="0" smtClean="0"/>
              <a:t> </a:t>
            </a:r>
            <a:r>
              <a:rPr lang="ru-RU" sz="1600" b="1" dirty="0" smtClean="0"/>
              <a:t>и колпаков</a:t>
            </a:r>
            <a:endParaRPr lang="pl-PL" sz="8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249363"/>
            <a:ext cx="8259762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0688C0AD-A098-4340-B993-B96FF6F3C2F4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Новый пользовательский интерфейс</a:t>
            </a:r>
            <a:endParaRPr lang="pl-PL" dirty="0" smtClean="0"/>
          </a:p>
        </p:txBody>
      </p:sp>
      <p:sp>
        <p:nvSpPr>
          <p:cNvPr id="20484" name="pole tekstowe 1"/>
          <p:cNvSpPr txBox="1">
            <a:spLocks noChangeArrowheads="1"/>
          </p:cNvSpPr>
          <p:nvPr/>
        </p:nvSpPr>
        <p:spPr bwMode="auto">
          <a:xfrm>
            <a:off x="884238" y="1543368"/>
            <a:ext cx="71725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/>
              <a:t>Возможности</a:t>
            </a:r>
            <a:r>
              <a:rPr lang="pl-PL" sz="3200" b="1" dirty="0" smtClean="0"/>
              <a:t> </a:t>
            </a:r>
            <a:r>
              <a:rPr lang="ru-RU" sz="3200" b="1" dirty="0" smtClean="0"/>
              <a:t>нового интерфейса</a:t>
            </a:r>
            <a:r>
              <a:rPr lang="pl-PL" sz="3200" b="1" dirty="0" smtClean="0"/>
              <a:t>:</a:t>
            </a:r>
            <a:endParaRPr lang="pl-PL" sz="3200" b="1" dirty="0"/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123950" y="2754313"/>
            <a:ext cx="742004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smtClean="0"/>
              <a:t>Меньше кликов мышкой для достижения результата</a:t>
            </a:r>
            <a:endParaRPr lang="pl-PL" sz="2000" b="1" dirty="0"/>
          </a:p>
          <a:p>
            <a:pPr marL="342900" indent="-342900">
              <a:buFontTx/>
              <a:buAutoNum type="arabicPeriod"/>
            </a:pPr>
            <a:endParaRPr lang="pl-PL" sz="2000" b="1" dirty="0"/>
          </a:p>
          <a:p>
            <a:pPr marL="342900" indent="-342900">
              <a:buFontTx/>
              <a:buAutoNum type="arabicPeriod"/>
            </a:pPr>
            <a:r>
              <a:rPr lang="ru-RU" sz="2000" b="1" dirty="0" smtClean="0"/>
              <a:t>Меньше временных затрат на принятие решения</a:t>
            </a:r>
            <a:endParaRPr lang="pl-PL" sz="2000" b="1" dirty="0"/>
          </a:p>
          <a:p>
            <a:pPr marL="342900" indent="-342900">
              <a:buFontTx/>
              <a:buAutoNum type="arabicPeriod"/>
            </a:pPr>
            <a:endParaRPr lang="pl-PL" sz="2000" b="1" dirty="0"/>
          </a:p>
          <a:p>
            <a:pPr marL="342900" indent="-342900">
              <a:buFontTx/>
              <a:buAutoNum type="arabicPeriod"/>
            </a:pPr>
            <a:r>
              <a:rPr lang="ru-RU" sz="2000" b="1" dirty="0" smtClean="0"/>
              <a:t>Меньше временных затрат на поисковые операции и </a:t>
            </a:r>
          </a:p>
          <a:p>
            <a:pPr marL="342900" indent="-342900"/>
            <a:r>
              <a:rPr lang="ru-RU" sz="2000" b="1" dirty="0" smtClean="0"/>
              <a:t>	навигацию по БД</a:t>
            </a:r>
            <a:endParaRPr lang="pl-PL" sz="2000" b="1" dirty="0"/>
          </a:p>
          <a:p>
            <a:pPr marL="342900" indent="-342900">
              <a:buFontTx/>
              <a:buAutoNum type="arabicPeriod"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CE4D6973-5204-49D4-B83C-FE0B126CC32F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Новый пользовательский интерфейс</a:t>
            </a:r>
            <a:r>
              <a:rPr lang="pl-PL" dirty="0" smtClean="0"/>
              <a:t>.</a:t>
            </a:r>
            <a:r>
              <a:rPr lang="ru-RU" dirty="0" smtClean="0"/>
              <a:t> Так было</a:t>
            </a:r>
            <a:r>
              <a:rPr lang="pl-PL" dirty="0" smtClean="0"/>
              <a:t>	</a:t>
            </a:r>
          </a:p>
        </p:txBody>
      </p:sp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36638"/>
            <a:ext cx="7466012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08DF-D449-4AD3-8A20-14C1475C458E}" type="datetime1">
              <a:rPr lang="en-GB"/>
              <a:pPr/>
              <a:t>05/12/2013</a:t>
            </a:fld>
            <a:r>
              <a:rPr lang="en-GB"/>
              <a:t> 	</a:t>
            </a:r>
            <a:fld id="{F25BAAE4-F094-454F-A786-0B6084DE084F}" type="slidenum">
              <a:rPr lang="en-GB"/>
              <a:pPr/>
              <a:t>18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100" y="270587"/>
            <a:ext cx="8088313" cy="867748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ERE/G2G – </a:t>
            </a:r>
            <a:r>
              <a:rPr lang="pl-PL" dirty="0" err="1" smtClean="0"/>
              <a:t>график</a:t>
            </a:r>
            <a:r>
              <a:rPr lang="pl-PL" dirty="0" smtClean="0"/>
              <a:t> / </a:t>
            </a:r>
            <a:r>
              <a:rPr lang="pl-PL" dirty="0" err="1" smtClean="0"/>
              <a:t>схем</a:t>
            </a:r>
            <a:r>
              <a:rPr lang="ru-RU" dirty="0" smtClean="0"/>
              <a:t>а</a:t>
            </a:r>
            <a:r>
              <a:rPr lang="pl-PL" dirty="0" smtClean="0"/>
              <a:t> </a:t>
            </a:r>
            <a:r>
              <a:rPr lang="pl-PL" dirty="0" err="1" smtClean="0"/>
              <a:t>автомобиля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1872"/>
            <a:ext cx="5041900" cy="34795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882771"/>
            <a:ext cx="5041900" cy="34795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771645"/>
            <a:ext cx="5041900" cy="3479547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412875"/>
            <a:ext cx="4381500" cy="3803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867149" y="5537204"/>
            <a:ext cx="51462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Вмест</a:t>
            </a:r>
            <a:r>
              <a:rPr lang="pl-PL" dirty="0" smtClean="0"/>
              <a:t>o</a:t>
            </a:r>
            <a:r>
              <a:rPr lang="ru-RU" dirty="0" smtClean="0"/>
              <a:t> трёх: одна схема автомобиля, </a:t>
            </a:r>
            <a:endParaRPr lang="pl-PL" dirty="0" smtClean="0"/>
          </a:p>
          <a:p>
            <a:r>
              <a:rPr lang="ru-RU" dirty="0" smtClean="0"/>
              <a:t>которая позволяет выбрать одну из 21 зоны</a:t>
            </a:r>
            <a:r>
              <a:rPr lang="pl-PL" dirty="0" smtClean="0"/>
              <a:t> ! !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08DF-D449-4AD3-8A20-14C1475C458E}" type="datetime1">
              <a:rPr lang="en-GB"/>
              <a:pPr/>
              <a:t>05/12/2013</a:t>
            </a:fld>
            <a:r>
              <a:rPr lang="en-GB"/>
              <a:t> 	</a:t>
            </a:r>
            <a:fld id="{F25BAAE4-F094-454F-A786-0B6084DE084F}" type="slidenum">
              <a:rPr lang="en-GB"/>
              <a:pPr/>
              <a:t>19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ERE/G2G – </a:t>
            </a:r>
            <a:r>
              <a:rPr lang="pl-PL" dirty="0" err="1" smtClean="0"/>
              <a:t>график</a:t>
            </a:r>
            <a:r>
              <a:rPr lang="pl-PL" dirty="0" smtClean="0"/>
              <a:t> / </a:t>
            </a:r>
            <a:r>
              <a:rPr lang="pl-PL" dirty="0" err="1" smtClean="0"/>
              <a:t>схем</a:t>
            </a:r>
            <a:r>
              <a:rPr lang="ru-RU" dirty="0" smtClean="0"/>
              <a:t>а</a:t>
            </a:r>
            <a:r>
              <a:rPr lang="pl-PL" dirty="0" smtClean="0"/>
              <a:t> </a:t>
            </a:r>
            <a:r>
              <a:rPr lang="pl-PL" dirty="0" err="1" smtClean="0"/>
              <a:t>автомобиля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0" y="960437"/>
            <a:ext cx="7145700" cy="532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867150" y="4775204"/>
            <a:ext cx="4381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Одна схема включат основные элементы</a:t>
            </a:r>
            <a:r>
              <a:rPr lang="pl-PL" dirty="0" smtClean="0"/>
              <a:t>,</a:t>
            </a:r>
            <a:r>
              <a:rPr lang="ru-RU" dirty="0" smtClean="0"/>
              <a:t> которые наиболее часто повреждаются во время ДТП.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76695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numeru slajdu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67978D3-7F57-4BED-A576-79D69CB0EA2A}" type="datetime1">
              <a:rPr lang="en-GB" smtClean="0"/>
              <a:pPr>
                <a:defRPr/>
              </a:pPr>
              <a:t>05/12/2013</a:t>
            </a:fld>
            <a:r>
              <a:rPr lang="en-GB" smtClean="0"/>
              <a:t> 	</a:t>
            </a:r>
            <a:fld id="{B8D239E6-DFE2-44C6-A90A-E6929CF92498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 based on </a:t>
            </a:r>
            <a:r>
              <a:rPr lang="pl-PL" dirty="0" smtClean="0"/>
              <a:t>83</a:t>
            </a:r>
            <a:r>
              <a:rPr lang="en-US" dirty="0" smtClean="0"/>
              <a:t> years of tradition.</a:t>
            </a:r>
          </a:p>
        </p:txBody>
      </p:sp>
      <p:graphicFrame>
        <p:nvGraphicFramePr>
          <p:cNvPr id="6148" name="Object 18"/>
          <p:cNvGraphicFramePr>
            <a:graphicFrameLocks noChangeAspect="1"/>
          </p:cNvGraphicFramePr>
          <p:nvPr/>
        </p:nvGraphicFramePr>
        <p:xfrm>
          <a:off x="684213" y="887413"/>
          <a:ext cx="7942262" cy="1257300"/>
        </p:xfrm>
        <a:graphic>
          <a:graphicData uri="http://schemas.openxmlformats.org/presentationml/2006/ole">
            <p:oleObj spid="_x0000_s1026" name="Obraz - mapa bitowa" r:id="rId4" imgW="7942857" imgH="1257476" progId="PBrush">
              <p:embed/>
            </p:oleObj>
          </a:graphicData>
        </a:graphic>
      </p:graphicFrame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3550" y="2035175"/>
            <a:ext cx="7732713" cy="374650"/>
          </a:xfrm>
          <a:noFill/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000E78"/>
                </a:solidFill>
              </a:rPr>
              <a:t> 1930 William Glass publishes a ‘Glass’s Guide to Car Values’</a:t>
            </a:r>
            <a:r>
              <a:rPr lang="pl-PL" sz="2000" b="1" smtClean="0">
                <a:solidFill>
                  <a:srgbClr val="000E78"/>
                </a:solidFill>
              </a:rPr>
              <a:t>.</a:t>
            </a:r>
            <a:endParaRPr lang="en-US" sz="2000" b="1" smtClean="0">
              <a:solidFill>
                <a:srgbClr val="000E78"/>
              </a:solidFill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66725" y="2632075"/>
            <a:ext cx="86772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000">
                <a:solidFill>
                  <a:srgbClr val="000E78"/>
                </a:solidFill>
              </a:rPr>
              <a:t> 1950 Hans W. Schwacke publishes similar publication in Germany.</a:t>
            </a:r>
            <a:endParaRPr lang="pl-PL" sz="2000">
              <a:solidFill>
                <a:srgbClr val="000E78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endParaRPr lang="pl-PL" sz="2000">
              <a:solidFill>
                <a:srgbClr val="000E78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2000">
              <a:solidFill>
                <a:srgbClr val="000E78"/>
              </a:solidFill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34975" y="3170238"/>
            <a:ext cx="8196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000">
                <a:solidFill>
                  <a:srgbClr val="000E78"/>
                </a:solidFill>
              </a:rPr>
              <a:t> 1960 Hans W. Schwacke expands his operations to Europe</a:t>
            </a:r>
            <a:r>
              <a:rPr lang="pl-PL" sz="2000">
                <a:solidFill>
                  <a:srgbClr val="000E78"/>
                </a:solidFill>
              </a:rPr>
              <a:t>.</a:t>
            </a:r>
            <a:r>
              <a:rPr lang="en-US" sz="2000">
                <a:solidFill>
                  <a:srgbClr val="000E78"/>
                </a:solidFill>
              </a:rPr>
              <a:t>  </a:t>
            </a:r>
          </a:p>
          <a:p>
            <a:pPr eaLnBrk="0" hangingPunct="0">
              <a:buFont typeface="Wingdings" pitchFamily="2" charset="2"/>
              <a:buNone/>
            </a:pPr>
            <a:r>
              <a:rPr lang="pl-PL" sz="2000">
                <a:solidFill>
                  <a:srgbClr val="000E78"/>
                </a:solidFill>
              </a:rPr>
              <a:t>    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71488" y="3778250"/>
            <a:ext cx="8196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000">
                <a:solidFill>
                  <a:srgbClr val="000E78"/>
                </a:solidFill>
              </a:rPr>
              <a:t>  Early 80’s: Eurotax launches first IT application</a:t>
            </a:r>
            <a:r>
              <a:rPr lang="pl-PL" sz="2000">
                <a:solidFill>
                  <a:srgbClr val="000E78"/>
                </a:solidFill>
              </a:rPr>
              <a:t>.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457200" y="4357688"/>
            <a:ext cx="8196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000">
                <a:solidFill>
                  <a:srgbClr val="000E78"/>
                </a:solidFill>
              </a:rPr>
              <a:t> 2000 Merger of two companies: Glass’s and Eurotax.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590550" y="5084763"/>
            <a:ext cx="8196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EurotaxGlass’s Automotive Business Intelligence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leader in supplying data and solutions for vehicles identification and valuation.</a:t>
            </a:r>
          </a:p>
          <a:p>
            <a:pPr algn="ctr" eaLnBrk="0" hangingPunct="0">
              <a:buFont typeface="Wingdings" pitchFamily="2" charset="2"/>
              <a:buNone/>
            </a:pPr>
            <a:endParaRPr lang="pl-PL" sz="2400" dirty="0">
              <a:solidFill>
                <a:srgbClr val="000E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/>
      <p:bldP spid="6151" grpId="0"/>
      <p:bldP spid="6152" grpId="0"/>
      <p:bldP spid="6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8" y="967373"/>
            <a:ext cx="8843620" cy="4761524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08DF-D449-4AD3-8A20-14C1475C458E}" type="datetime1">
              <a:rPr lang="en-GB"/>
              <a:pPr/>
              <a:t>05/12/2013</a:t>
            </a:fld>
            <a:r>
              <a:rPr lang="en-GB"/>
              <a:t> 	</a:t>
            </a:r>
            <a:fld id="{F25BAAE4-F094-454F-A786-0B6084DE084F}" type="slidenum">
              <a:rPr lang="en-GB"/>
              <a:pPr/>
              <a:t>20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ERE/G2G – </a:t>
            </a:r>
            <a:r>
              <a:rPr lang="pl-PL" dirty="0" err="1" smtClean="0"/>
              <a:t>график</a:t>
            </a:r>
            <a:r>
              <a:rPr lang="pl-PL" dirty="0" smtClean="0"/>
              <a:t> / </a:t>
            </a:r>
            <a:r>
              <a:rPr lang="pl-PL" dirty="0" err="1" smtClean="0"/>
              <a:t>схем</a:t>
            </a:r>
            <a:r>
              <a:rPr lang="ru-RU" dirty="0" smtClean="0"/>
              <a:t>а</a:t>
            </a:r>
            <a:r>
              <a:rPr lang="pl-PL" dirty="0" smtClean="0"/>
              <a:t> </a:t>
            </a:r>
            <a:r>
              <a:rPr lang="pl-PL" dirty="0" err="1" smtClean="0"/>
              <a:t>автомобиля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67150" y="4775204"/>
            <a:ext cx="47180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Небольшое увеличение графиков поможет </a:t>
            </a:r>
            <a:r>
              <a:rPr lang="pl-PL" dirty="0" smtClean="0"/>
              <a:t>B</a:t>
            </a:r>
            <a:r>
              <a:rPr lang="ru-RU" dirty="0" smtClean="0"/>
              <a:t>ам выбрать конкретную деталь. 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 bwMode="auto">
          <a:xfrm flipH="1">
            <a:off x="2990850" y="1457325"/>
            <a:ext cx="452438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98" y="1362526"/>
            <a:ext cx="6228629" cy="2934696"/>
          </a:xfrm>
          <a:prstGeom prst="rect">
            <a:avLst/>
          </a:prstGeom>
        </p:spPr>
      </p:pic>
      <p:cxnSp>
        <p:nvCxnSpPr>
          <p:cNvPr id="16" name="Łącznik prosty ze strzałką 15"/>
          <p:cNvCxnSpPr/>
          <p:nvPr/>
        </p:nvCxnSpPr>
        <p:spPr bwMode="auto">
          <a:xfrm flipH="1">
            <a:off x="2990850" y="1457325"/>
            <a:ext cx="452438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260048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1376362"/>
            <a:ext cx="6056024" cy="417942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08DF-D449-4AD3-8A20-14C1475C458E}" type="datetime1">
              <a:rPr lang="en-GB"/>
              <a:pPr/>
              <a:t>05/12/2013</a:t>
            </a:fld>
            <a:r>
              <a:rPr lang="en-GB" dirty="0"/>
              <a:t> 	</a:t>
            </a:r>
            <a:fld id="{F25BAAE4-F094-454F-A786-0B6084DE084F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ERE/G2G – </a:t>
            </a:r>
            <a:r>
              <a:rPr lang="pl-PL" dirty="0" err="1" smtClean="0"/>
              <a:t>график</a:t>
            </a:r>
            <a:r>
              <a:rPr lang="pl-PL" dirty="0" smtClean="0"/>
              <a:t> / </a:t>
            </a:r>
            <a:r>
              <a:rPr lang="pl-PL" dirty="0" err="1" smtClean="0"/>
              <a:t>схем</a:t>
            </a:r>
            <a:r>
              <a:rPr lang="ru-RU" dirty="0" smtClean="0"/>
              <a:t>а</a:t>
            </a:r>
            <a:r>
              <a:rPr lang="pl-PL" dirty="0" smtClean="0"/>
              <a:t> </a:t>
            </a:r>
            <a:r>
              <a:rPr lang="pl-PL" dirty="0" err="1" smtClean="0"/>
              <a:t>автомобиля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33462"/>
            <a:ext cx="2266950" cy="15644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3" y="2338962"/>
            <a:ext cx="2266950" cy="15644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95389"/>
            <a:ext cx="2266950" cy="15644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4668836"/>
            <a:ext cx="2266950" cy="156448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 bwMode="auto">
          <a:xfrm>
            <a:off x="3785191" y="1903228"/>
            <a:ext cx="733646" cy="21903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85" y="1376362"/>
            <a:ext cx="6638925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3448050" y="5137632"/>
            <a:ext cx="52641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Одна схема запчастей, а не несколько схем</a:t>
            </a:r>
            <a:r>
              <a:rPr lang="pl-PL" dirty="0" smtClean="0">
                <a:solidFill>
                  <a:schemeClr val="tx1"/>
                </a:solidFill>
              </a:rPr>
              <a:t> ! ! !</a:t>
            </a:r>
            <a:r>
              <a:rPr lang="ru-RU" dirty="0" smtClean="0">
                <a:solidFill>
                  <a:schemeClr val="tx1"/>
                </a:solidFill>
              </a:rPr>
              <a:t> Отсутствие необходимости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многократного выбора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схем</a:t>
            </a:r>
            <a:r>
              <a:rPr lang="pl-PL" dirty="0" smtClean="0">
                <a:solidFill>
                  <a:schemeClr val="tx1"/>
                </a:solidFill>
              </a:rPr>
              <a:t> !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32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EBC87614-1BB4-49FC-8A08-A440110A05B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622300" y="3886200"/>
            <a:ext cx="811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28676" name="Rectangle 1026"/>
          <p:cNvSpPr txBox="1">
            <a:spLocks noChangeArrowheads="1"/>
          </p:cNvSpPr>
          <p:nvPr/>
        </p:nvSpPr>
        <p:spPr bwMode="auto">
          <a:xfrm>
            <a:off x="658813" y="77788"/>
            <a:ext cx="8088312" cy="685800"/>
          </a:xfrm>
          <a:prstGeom prst="rect">
            <a:avLst/>
          </a:prstGeom>
          <a:solidFill>
            <a:srgbClr val="010E77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ru-RU" sz="21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Улучшенная навигация по программе</a:t>
            </a:r>
            <a:endParaRPr lang="pl-PL" sz="2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495300" y="964565"/>
            <a:ext cx="84105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 smtClean="0"/>
              <a:t>Зоны быстрого выбора </a:t>
            </a:r>
            <a:r>
              <a:rPr lang="pl-PL" sz="1600" b="1" dirty="0" smtClean="0"/>
              <a:t>– </a:t>
            </a:r>
            <a:r>
              <a:rPr lang="ru-RU" sz="1600" b="1" dirty="0" smtClean="0"/>
              <a:t>на</a:t>
            </a:r>
            <a:r>
              <a:rPr lang="pl-PL" sz="1600" b="1" dirty="0" smtClean="0"/>
              <a:t> </a:t>
            </a:r>
            <a:r>
              <a:rPr lang="pl-PL" sz="1600" b="1" dirty="0" smtClean="0">
                <a:solidFill>
                  <a:srgbClr val="FF0000"/>
                </a:solidFill>
              </a:rPr>
              <a:t>1 </a:t>
            </a:r>
            <a:r>
              <a:rPr lang="ru-RU" sz="1600" b="1" dirty="0" smtClean="0">
                <a:solidFill>
                  <a:srgbClr val="FF0000"/>
                </a:solidFill>
              </a:rPr>
              <a:t>экране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все, что необходимо в</a:t>
            </a:r>
            <a:r>
              <a:rPr lang="pl-PL" sz="1600" b="1" dirty="0" smtClean="0"/>
              <a:t> 80% </a:t>
            </a:r>
            <a:r>
              <a:rPr lang="ru-RU" sz="1600" b="1" dirty="0" smtClean="0"/>
              <a:t>калькуляций</a:t>
            </a:r>
            <a:r>
              <a:rPr lang="pl-PL" sz="1600" b="1" dirty="0" smtClean="0"/>
              <a:t>: </a:t>
            </a:r>
          </a:p>
          <a:p>
            <a:pPr marL="269875" lvl="1" indent="0">
              <a:spcBef>
                <a:spcPct val="50000"/>
              </a:spcBef>
              <a:defRPr/>
            </a:pPr>
            <a:endParaRPr lang="pl-PL" sz="8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58888"/>
            <a:ext cx="84899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08DF-D449-4AD3-8A20-14C1475C458E}" type="datetime1">
              <a:rPr lang="en-GB"/>
              <a:pPr/>
              <a:t>05/12/2013</a:t>
            </a:fld>
            <a:r>
              <a:rPr lang="en-GB" dirty="0"/>
              <a:t> 	</a:t>
            </a:r>
            <a:fld id="{F25BAAE4-F094-454F-A786-0B6084DE084F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ERE/G2G – </a:t>
            </a:r>
            <a:r>
              <a:rPr lang="pl-PL" dirty="0" err="1" smtClean="0"/>
              <a:t>график</a:t>
            </a:r>
            <a:r>
              <a:rPr lang="pl-PL" dirty="0" smtClean="0"/>
              <a:t> / </a:t>
            </a:r>
            <a:r>
              <a:rPr lang="pl-PL" dirty="0" err="1" smtClean="0"/>
              <a:t>схем</a:t>
            </a:r>
            <a:r>
              <a:rPr lang="ru-RU" dirty="0" smtClean="0"/>
              <a:t>а</a:t>
            </a:r>
            <a:r>
              <a:rPr lang="pl-PL" dirty="0" smtClean="0"/>
              <a:t> </a:t>
            </a:r>
            <a:r>
              <a:rPr lang="pl-PL" dirty="0" err="1" smtClean="0"/>
              <a:t>автомобиля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955357"/>
            <a:ext cx="7168564" cy="52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3448050" y="5137632"/>
            <a:ext cx="52641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Уже выбранные запчасти в калькуляции выделены жирной линией 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45079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" y="991990"/>
            <a:ext cx="6734175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08DF-D449-4AD3-8A20-14C1475C458E}" type="datetime1">
              <a:rPr lang="en-GB"/>
              <a:pPr/>
              <a:t>05/12/2013</a:t>
            </a:fld>
            <a:r>
              <a:rPr lang="en-GB"/>
              <a:t> 	</a:t>
            </a:r>
            <a:fld id="{F25BAAE4-F094-454F-A786-0B6084DE084F}" type="slidenum">
              <a:rPr lang="en-GB"/>
              <a:pPr/>
              <a:t>24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ERE/G2G – </a:t>
            </a:r>
            <a:r>
              <a:rPr lang="pl-PL" dirty="0" err="1" smtClean="0"/>
              <a:t>Быст</a:t>
            </a:r>
            <a:r>
              <a:rPr lang="pl-PL" dirty="0" err="1" smtClean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ый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способ</a:t>
            </a:r>
            <a:r>
              <a:rPr lang="pl-PL" dirty="0" smtClean="0"/>
              <a:t> </a:t>
            </a:r>
            <a:r>
              <a:rPr lang="ru-RU" dirty="0" smtClean="0"/>
              <a:t>выб</a:t>
            </a:r>
            <a:r>
              <a:rPr lang="pl-PL" dirty="0" smtClean="0"/>
              <a:t>о</a:t>
            </a:r>
            <a:r>
              <a:rPr lang="ru-RU" dirty="0" smtClean="0"/>
              <a:t>ра запчастей</a:t>
            </a:r>
            <a:r>
              <a:rPr lang="pl-PL" dirty="0" smtClean="0"/>
              <a:t>!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6" y="991990"/>
            <a:ext cx="6734175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6" y="991990"/>
            <a:ext cx="6735115" cy="52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" y="991252"/>
            <a:ext cx="6735115" cy="52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6" y="991252"/>
            <a:ext cx="6734175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172196" y="2697836"/>
            <a:ext cx="27813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/>
                </a:solidFill>
              </a:rPr>
              <a:t>2. </a:t>
            </a:r>
            <a:r>
              <a:rPr lang="ru-RU" sz="1400" dirty="0" smtClean="0">
                <a:solidFill>
                  <a:schemeClr val="accent1"/>
                </a:solidFill>
              </a:rPr>
              <a:t>Выберите критерии для зоны.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90849" y="3411372"/>
            <a:ext cx="27813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/>
                </a:solidFill>
              </a:rPr>
              <a:t>3. </a:t>
            </a:r>
            <a:r>
              <a:rPr lang="ru-RU" sz="1400" dirty="0" smtClean="0">
                <a:solidFill>
                  <a:schemeClr val="accent1"/>
                </a:solidFill>
              </a:rPr>
              <a:t>Выберите сторону автомобиля (для запчастей</a:t>
            </a:r>
            <a:r>
              <a:rPr lang="pl-PL" sz="1400" dirty="0" smtClean="0">
                <a:solidFill>
                  <a:schemeClr val="accent1"/>
                </a:solidFill>
              </a:rPr>
              <a:t>,</a:t>
            </a:r>
            <a:r>
              <a:rPr lang="ru-RU" sz="1400" dirty="0" smtClean="0">
                <a:solidFill>
                  <a:schemeClr val="accent1"/>
                </a:solidFill>
              </a:rPr>
              <a:t> которые находятся</a:t>
            </a:r>
            <a:r>
              <a:rPr lang="pl-PL" sz="1400" dirty="0" smtClean="0">
                <a:solidFill>
                  <a:schemeClr val="accent1"/>
                </a:solidFill>
              </a:rPr>
              <a:t> </a:t>
            </a:r>
            <a:r>
              <a:rPr lang="ru-RU" sz="1400" smtClean="0">
                <a:solidFill>
                  <a:schemeClr val="accent1"/>
                </a:solidFill>
              </a:rPr>
              <a:t>по обеим </a:t>
            </a:r>
            <a:r>
              <a:rPr lang="ru-RU" sz="1400" dirty="0" smtClean="0">
                <a:solidFill>
                  <a:schemeClr val="accent1"/>
                </a:solidFill>
              </a:rPr>
              <a:t>сторонам машины)</a:t>
            </a:r>
            <a:r>
              <a:rPr lang="pl-PL" sz="1400" dirty="0" smtClean="0">
                <a:solidFill>
                  <a:schemeClr val="accent1"/>
                </a:solidFill>
              </a:rPr>
              <a:t>.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72188" y="4452807"/>
            <a:ext cx="278131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/>
                </a:solidFill>
              </a:rPr>
              <a:t>4.</a:t>
            </a:r>
            <a:r>
              <a:rPr lang="ru-RU" sz="1400" dirty="0" smtClean="0">
                <a:solidFill>
                  <a:schemeClr val="accent1"/>
                </a:solidFill>
              </a:rPr>
              <a:t>Выберите запчасти!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72194" y="5444348"/>
            <a:ext cx="278130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/>
                </a:solidFill>
              </a:rPr>
              <a:t>5. </a:t>
            </a:r>
            <a:r>
              <a:rPr lang="ru-RU" sz="1400" dirty="0" smtClean="0">
                <a:solidFill>
                  <a:schemeClr val="accent1"/>
                </a:solidFill>
              </a:rPr>
              <a:t>Введите запчасть по соответствующей функции в панели ввода (</a:t>
            </a:r>
            <a:r>
              <a:rPr lang="ru-RU" sz="1400" b="1" dirty="0" smtClean="0">
                <a:solidFill>
                  <a:schemeClr val="accent1"/>
                </a:solidFill>
              </a:rPr>
              <a:t>замена</a:t>
            </a:r>
            <a:r>
              <a:rPr lang="ru-RU" sz="1400" dirty="0" smtClean="0">
                <a:solidFill>
                  <a:schemeClr val="accent1"/>
                </a:solidFill>
              </a:rPr>
              <a:t>; </a:t>
            </a:r>
            <a:r>
              <a:rPr lang="ru-RU" sz="1400" b="1" dirty="0" smtClean="0">
                <a:solidFill>
                  <a:schemeClr val="accent1"/>
                </a:solidFill>
              </a:rPr>
              <a:t>снятие и установка; ремонт)</a:t>
            </a:r>
            <a:r>
              <a:rPr lang="pl-PL" sz="1400" b="1" dirty="0" smtClean="0">
                <a:solidFill>
                  <a:schemeClr val="accent1"/>
                </a:solidFill>
              </a:rPr>
              <a:t>.</a:t>
            </a:r>
            <a:endParaRPr lang="pl-PL" sz="1400" dirty="0">
              <a:solidFill>
                <a:schemeClr val="accent1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 bwMode="auto">
          <a:xfrm flipH="1">
            <a:off x="977900" y="2337728"/>
            <a:ext cx="5194288" cy="7229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pole tekstowe 6"/>
          <p:cNvSpPr txBox="1"/>
          <p:nvPr/>
        </p:nvSpPr>
        <p:spPr>
          <a:xfrm>
            <a:off x="6172194" y="2043880"/>
            <a:ext cx="27813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/>
                </a:solidFill>
              </a:rPr>
              <a:t>1. </a:t>
            </a:r>
            <a:r>
              <a:rPr lang="ru-RU" sz="1400" dirty="0" smtClean="0">
                <a:solidFill>
                  <a:schemeClr val="accent1"/>
                </a:solidFill>
              </a:rPr>
              <a:t>Выберите зону на диаграмме.</a:t>
            </a:r>
            <a:endParaRPr lang="pl-PL" sz="1400" dirty="0">
              <a:solidFill>
                <a:schemeClr val="accent1"/>
              </a:solidFill>
            </a:endParaRPr>
          </a:p>
        </p:txBody>
      </p:sp>
      <p:cxnSp>
        <p:nvCxnSpPr>
          <p:cNvPr id="1036" name="Łącznik prosty ze strzałką 1035"/>
          <p:cNvCxnSpPr>
            <a:stCxn id="9" idx="1"/>
          </p:cNvCxnSpPr>
          <p:nvPr/>
        </p:nvCxnSpPr>
        <p:spPr bwMode="auto">
          <a:xfrm flipH="1">
            <a:off x="2838061" y="3888426"/>
            <a:ext cx="3352788" cy="4244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" name="Łącznik prosty ze strzałką 1033"/>
          <p:cNvCxnSpPr/>
          <p:nvPr/>
        </p:nvCxnSpPr>
        <p:spPr bwMode="auto">
          <a:xfrm flipH="1">
            <a:off x="4724400" y="2959446"/>
            <a:ext cx="1447788" cy="16798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9" name="Łącznik prosty ze strzałką 1038"/>
          <p:cNvCxnSpPr/>
          <p:nvPr/>
        </p:nvCxnSpPr>
        <p:spPr bwMode="auto">
          <a:xfrm flipH="1" flipV="1">
            <a:off x="3790950" y="3221056"/>
            <a:ext cx="2381238" cy="12643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6" name="Łącznik prosty ze strzałką 1045"/>
          <p:cNvCxnSpPr>
            <a:stCxn id="11" idx="1"/>
          </p:cNvCxnSpPr>
          <p:nvPr/>
        </p:nvCxnSpPr>
        <p:spPr bwMode="auto">
          <a:xfrm flipH="1" flipV="1">
            <a:off x="2940628" y="4942196"/>
            <a:ext cx="3231566" cy="9792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Łącznik prosty ze strzałką 54"/>
          <p:cNvCxnSpPr/>
          <p:nvPr/>
        </p:nvCxnSpPr>
        <p:spPr bwMode="auto">
          <a:xfrm flipH="1" flipV="1">
            <a:off x="1700213" y="4942194"/>
            <a:ext cx="85595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4208075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3302000"/>
            <a:ext cx="7707312" cy="9271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sz="21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05525" y="2843213"/>
            <a:ext cx="3038475" cy="4014787"/>
            <a:chOff x="3846" y="1791"/>
            <a:chExt cx="1914" cy="2529"/>
          </a:xfrm>
        </p:grpSpPr>
        <p:pic>
          <p:nvPicPr>
            <p:cNvPr id="532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6" y="1791"/>
              <a:ext cx="1914" cy="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Text Box 4"/>
            <p:cNvSpPr txBox="1">
              <a:spLocks noChangeArrowheads="1"/>
            </p:cNvSpPr>
            <p:nvPr/>
          </p:nvSpPr>
          <p:spPr bwMode="auto">
            <a:xfrm>
              <a:off x="4172" y="1905"/>
              <a:ext cx="1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l-PL" sz="2400">
                  <a:solidFill>
                    <a:srgbClr val="FF0000"/>
                  </a:solidFill>
                </a:rPr>
                <a:t>QUESTIONS</a:t>
              </a:r>
              <a:endParaRPr lang="en-GB" sz="2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97A344-6C77-47D5-BF9D-B022CB6FB6CE}" type="datetime1">
              <a:rPr lang="en-GB"/>
              <a:pPr/>
              <a:t>05/12/2013</a:t>
            </a:fld>
            <a:r>
              <a:rPr lang="en-GB"/>
              <a:t> 	</a:t>
            </a:r>
            <a:fld id="{80740848-D4C4-4413-8747-2DFEDF1E502D}" type="slidenum">
              <a:rPr lang="en-GB"/>
              <a:pPr/>
              <a:t>3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meeting customer’s expectation in </a:t>
            </a:r>
            <a:r>
              <a:rPr lang="pl-PL" dirty="0" smtClean="0"/>
              <a:t>31</a:t>
            </a:r>
            <a:r>
              <a:rPr lang="en-US" dirty="0" smtClean="0"/>
              <a:t> countries.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95288" y="1001713"/>
            <a:ext cx="21558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Belgium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Germany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France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Greece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Great Britain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Italy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Croatia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Luxemburg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Netherlands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Norway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Austria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chemeClr val="accent1"/>
                </a:solidFill>
              </a:rPr>
              <a:t>Poland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Portugal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Switzerland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Slovakia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Slovenia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Spain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Czech Republic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Hungary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Ireland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Bulgaria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Latvia</a:t>
            </a:r>
          </a:p>
          <a:p>
            <a:pPr marL="457200" indent="-457200" algn="l">
              <a:buFontTx/>
              <a:buAutoNum type="arabicPeriod"/>
            </a:pPr>
            <a:r>
              <a:rPr lang="en-US" sz="1400" dirty="0" smtClean="0">
                <a:solidFill>
                  <a:srgbClr val="000E78"/>
                </a:solidFill>
              </a:rPr>
              <a:t>Lithuania</a:t>
            </a:r>
            <a:endParaRPr lang="en-US" sz="1400" dirty="0">
              <a:solidFill>
                <a:srgbClr val="000E78"/>
              </a:solidFill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054350" y="1035050"/>
            <a:ext cx="239141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eriod" startAt="24"/>
            </a:pPr>
            <a:r>
              <a:rPr lang="en-US" sz="1400" dirty="0" smtClean="0">
                <a:solidFill>
                  <a:srgbClr val="000E78"/>
                </a:solidFill>
              </a:rPr>
              <a:t>Romania</a:t>
            </a:r>
          </a:p>
          <a:p>
            <a:pPr marL="457200" indent="-457200" algn="l">
              <a:buFontTx/>
              <a:buAutoNum type="arabicPeriod" startAt="24"/>
            </a:pPr>
            <a:r>
              <a:rPr lang="en-US" sz="1400" dirty="0" smtClean="0">
                <a:solidFill>
                  <a:srgbClr val="000E78"/>
                </a:solidFill>
              </a:rPr>
              <a:t>Russian Federation</a:t>
            </a:r>
          </a:p>
          <a:p>
            <a:pPr marL="457200" indent="-457200" algn="l">
              <a:buFontTx/>
              <a:buAutoNum type="arabicPeriod" startAt="24"/>
            </a:pPr>
            <a:r>
              <a:rPr lang="en-US" sz="1400" dirty="0" smtClean="0">
                <a:solidFill>
                  <a:srgbClr val="000E78"/>
                </a:solidFill>
              </a:rPr>
              <a:t>Ukraine</a:t>
            </a:r>
          </a:p>
          <a:p>
            <a:pPr marL="457200" indent="-457200" algn="l">
              <a:buFontTx/>
              <a:buAutoNum type="arabicPeriod" startAt="24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457200" indent="-457200" algn="l">
              <a:buFontTx/>
              <a:buAutoNum type="arabicPeriod" startAt="24"/>
            </a:pPr>
            <a:r>
              <a:rPr lang="en-US" sz="1600" dirty="0" smtClean="0">
                <a:solidFill>
                  <a:srgbClr val="FF0000"/>
                </a:solidFill>
              </a:rPr>
              <a:t>Belarus</a:t>
            </a:r>
          </a:p>
          <a:p>
            <a:pPr marL="457200" indent="-457200" algn="l">
              <a:buFontTx/>
              <a:buAutoNum type="arabicPeriod" startAt="24"/>
            </a:pPr>
            <a:endParaRPr lang="en-US" sz="1400" dirty="0" smtClean="0">
              <a:solidFill>
                <a:srgbClr val="000E78"/>
              </a:solidFill>
            </a:endParaRPr>
          </a:p>
          <a:p>
            <a:pPr marL="457200" indent="-457200" algn="l">
              <a:buFontTx/>
              <a:buAutoNum type="arabicPeriod" startAt="24"/>
            </a:pPr>
            <a:r>
              <a:rPr lang="en-US" sz="1600" dirty="0" smtClean="0">
                <a:solidFill>
                  <a:schemeClr val="accent1"/>
                </a:solidFill>
              </a:rPr>
              <a:t>Turkey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57200" indent="-457200" algn="l">
              <a:buFontTx/>
              <a:buAutoNum type="arabicPeriod" startAt="24"/>
            </a:pPr>
            <a:r>
              <a:rPr lang="en-US" sz="1400" dirty="0" smtClean="0">
                <a:solidFill>
                  <a:srgbClr val="000E78"/>
                </a:solidFill>
              </a:rPr>
              <a:t>Australia</a:t>
            </a:r>
          </a:p>
          <a:p>
            <a:pPr marL="457200" indent="-457200" algn="l">
              <a:buFontTx/>
              <a:buAutoNum type="arabicPeriod" startAt="24"/>
            </a:pPr>
            <a:r>
              <a:rPr lang="en-US" sz="1400" dirty="0" smtClean="0">
                <a:solidFill>
                  <a:srgbClr val="000E78"/>
                </a:solidFill>
              </a:rPr>
              <a:t>Sweden</a:t>
            </a:r>
          </a:p>
          <a:p>
            <a:pPr marL="457200" indent="-457200" algn="l">
              <a:buFontTx/>
              <a:buAutoNum type="arabicPeriod" startAt="24"/>
            </a:pPr>
            <a:r>
              <a:rPr lang="en-US" sz="1400" dirty="0" smtClean="0">
                <a:solidFill>
                  <a:srgbClr val="000E78"/>
                </a:solidFill>
              </a:rPr>
              <a:t>Finland</a:t>
            </a:r>
            <a:endParaRPr lang="en-US" sz="1400" dirty="0">
              <a:solidFill>
                <a:srgbClr val="000E78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036" y="1135991"/>
            <a:ext cx="41719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58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0228052F-A1A7-4392-B660-9F625712D301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</a:p>
        </p:txBody>
      </p:sp>
      <p:sp>
        <p:nvSpPr>
          <p:cNvPr id="4100" name="Text Box 1027"/>
          <p:cNvSpPr txBox="1">
            <a:spLocks noChangeArrowheads="1"/>
          </p:cNvSpPr>
          <p:nvPr/>
        </p:nvSpPr>
        <p:spPr bwMode="auto">
          <a:xfrm>
            <a:off x="3403600" y="2371725"/>
            <a:ext cx="574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354013">
              <a:spcBef>
                <a:spcPct val="50000"/>
              </a:spcBef>
            </a:pPr>
            <a:r>
              <a:rPr lang="pl-PL" sz="3200" b="1" dirty="0">
                <a:solidFill>
                  <a:schemeClr val="tx1"/>
                </a:solidFill>
              </a:rPr>
              <a:t>– EurotaxGlass’s </a:t>
            </a:r>
            <a:r>
              <a:rPr lang="pl-PL" sz="3200" b="1" dirty="0" smtClean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го</a:t>
            </a:r>
            <a:r>
              <a:rPr lang="pl-PL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поколения:</a:t>
            </a:r>
            <a:r>
              <a:rPr lang="pl-PL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Калькулирование</a:t>
            </a:r>
            <a:r>
              <a:rPr lang="ru-RU" sz="3200" b="1" dirty="0" smtClean="0">
                <a:solidFill>
                  <a:schemeClr val="tx1"/>
                </a:solidFill>
              </a:rPr>
              <a:t>, Оценка и Графика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/>
        </p:nvSpPr>
        <p:spPr bwMode="auto">
          <a:xfrm>
            <a:off x="1555750" y="2436813"/>
            <a:ext cx="70850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rgbClr val="FF0000"/>
                </a:solidFill>
              </a:rPr>
              <a:t>ERE G2G</a:t>
            </a:r>
            <a:endParaRPr lang="pl-PL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C4C8BEAC-E2EB-4056-959A-01D511AD790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</a:p>
        </p:txBody>
      </p:sp>
      <p:sp>
        <p:nvSpPr>
          <p:cNvPr id="5124" name="Text Box 1027"/>
          <p:cNvSpPr txBox="1">
            <a:spLocks noChangeArrowheads="1"/>
          </p:cNvSpPr>
          <p:nvPr/>
        </p:nvSpPr>
        <p:spPr bwMode="auto">
          <a:xfrm>
            <a:off x="622300" y="3886200"/>
            <a:ext cx="811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4101" name="Text Box 1031"/>
          <p:cNvSpPr txBox="1">
            <a:spLocks noChangeArrowheads="1"/>
          </p:cNvSpPr>
          <p:nvPr/>
        </p:nvSpPr>
        <p:spPr bwMode="auto">
          <a:xfrm>
            <a:off x="622300" y="2165350"/>
            <a:ext cx="81661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pl-PL" sz="1600" b="1" dirty="0" smtClean="0"/>
          </a:p>
          <a:p>
            <a:pPr marL="612775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b="1" dirty="0" smtClean="0"/>
              <a:t>Изменения в пользовательском интерфейсе</a:t>
            </a:r>
            <a:endParaRPr lang="pl-PL" sz="2800" b="1" dirty="0" smtClean="0"/>
          </a:p>
          <a:p>
            <a:pPr marL="612775" indent="-342900">
              <a:spcBef>
                <a:spcPct val="50000"/>
              </a:spcBef>
              <a:buFontTx/>
              <a:buAutoNum type="arabicPeriod"/>
              <a:defRPr/>
            </a:pPr>
            <a:endParaRPr lang="pl-PL" sz="2800" b="1" dirty="0"/>
          </a:p>
          <a:p>
            <a:pPr marL="612775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b="1" dirty="0" smtClean="0"/>
              <a:t>Изменения в БД</a:t>
            </a:r>
            <a:endParaRPr lang="pl-PL" sz="2800" b="1" dirty="0"/>
          </a:p>
          <a:p>
            <a:pPr marL="269875" lvl="1" indent="0">
              <a:spcBef>
                <a:spcPct val="50000"/>
              </a:spcBef>
              <a:defRPr/>
            </a:pPr>
            <a:endParaRPr lang="pl-PL" sz="8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pl-PL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ABD1A365-2669-40BB-8E4C-779904668EA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400" i="1" dirty="0" smtClean="0"/>
              <a:t>Г2П)</a:t>
            </a:r>
            <a:endParaRPr lang="pl-PL" dirty="0" smtClean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28600" y="2871788"/>
            <a:ext cx="838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3000" b="1" i="1" dirty="0" smtClean="0">
                <a:solidFill>
                  <a:schemeClr val="tx1"/>
                </a:solidFill>
              </a:rPr>
              <a:t>2</a:t>
            </a:r>
            <a:r>
              <a:rPr lang="ru-RU" sz="3000" b="1" i="1" dirty="0" smtClean="0">
                <a:solidFill>
                  <a:schemeClr val="tx1"/>
                </a:solidFill>
              </a:rPr>
              <a:t>е</a:t>
            </a:r>
            <a:r>
              <a:rPr lang="pl-PL" sz="3000" b="1" i="1" dirty="0" smtClean="0">
                <a:solidFill>
                  <a:schemeClr val="tx1"/>
                </a:solidFill>
              </a:rPr>
              <a:t> </a:t>
            </a:r>
            <a:r>
              <a:rPr lang="ru-RU" sz="3000" b="1" i="1" dirty="0" smtClean="0">
                <a:solidFill>
                  <a:schemeClr val="tx1"/>
                </a:solidFill>
              </a:rPr>
              <a:t>Поколение</a:t>
            </a:r>
            <a:r>
              <a:rPr lang="pl-PL" sz="3000" b="1" i="1" dirty="0" smtClean="0">
                <a:solidFill>
                  <a:schemeClr val="tx1"/>
                </a:solidFill>
              </a:rPr>
              <a:t> </a:t>
            </a:r>
            <a:r>
              <a:rPr lang="ru-RU" sz="3000" b="1" i="1" dirty="0" smtClean="0">
                <a:solidFill>
                  <a:schemeClr val="tx1"/>
                </a:solidFill>
              </a:rPr>
              <a:t>графики</a:t>
            </a:r>
            <a:r>
              <a:rPr lang="pl-PL" sz="3000" b="1" i="1" dirty="0" smtClean="0">
                <a:solidFill>
                  <a:schemeClr val="tx1"/>
                </a:solidFill>
              </a:rPr>
              <a:t> EuroatxGlass’s: </a:t>
            </a:r>
            <a:r>
              <a:rPr lang="pl-PL" sz="3000" b="1" i="1" dirty="0" smtClean="0">
                <a:solidFill>
                  <a:srgbClr val="FF0000"/>
                </a:solidFill>
              </a:rPr>
              <a:t>G2G</a:t>
            </a:r>
            <a:endParaRPr lang="pl-PL" sz="3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4C10C4CE-7525-417B-83F0-3881198BDD2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8813" y="103188"/>
            <a:ext cx="8088312" cy="685800"/>
          </a:xfrm>
        </p:spPr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sp>
        <p:nvSpPr>
          <p:cNvPr id="9220" name="Text Box 1027"/>
          <p:cNvSpPr txBox="1">
            <a:spLocks noChangeArrowheads="1"/>
          </p:cNvSpPr>
          <p:nvPr/>
        </p:nvSpPr>
        <p:spPr bwMode="auto">
          <a:xfrm>
            <a:off x="622300" y="3886200"/>
            <a:ext cx="811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9221" name="Picture 5" descr="C:\Users\ptalarek\Desktop\konferencja\Screens with examples of new graphics\Screens with examples of new graphics\Ext_Rear_3_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1311275"/>
            <a:ext cx="678338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FAC76D97-DE0D-4848-8711-D48078CEFD93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022350"/>
            <a:ext cx="3776663" cy="28638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3" y="908050"/>
            <a:ext cx="3663950" cy="2978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113" y="4000500"/>
            <a:ext cx="2381250" cy="27114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7150" y="4183063"/>
            <a:ext cx="1790700" cy="23463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	</a:t>
            </a:r>
            <a:fld id="{28428CCF-A1EE-4203-A754-EEF13742BCB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ERE G2G</a:t>
            </a:r>
            <a:r>
              <a:rPr lang="ru-RU" dirty="0" smtClean="0"/>
              <a:t> (</a:t>
            </a:r>
            <a:r>
              <a:rPr lang="ru-RU" sz="2000" i="1" dirty="0" smtClean="0"/>
              <a:t>Г2П)</a:t>
            </a:r>
            <a:endParaRPr lang="pl-PL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238" y="1036638"/>
            <a:ext cx="3113087" cy="23876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1349375"/>
            <a:ext cx="1616075" cy="14112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3238" y="4065588"/>
            <a:ext cx="3275012" cy="21510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75" y="3109913"/>
            <a:ext cx="2430463" cy="23304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0 Conector recto"/>
          <p:cNvCxnSpPr>
            <a:cxnSpLocks noChangeShapeType="1"/>
          </p:cNvCxnSpPr>
          <p:nvPr/>
        </p:nvCxnSpPr>
        <p:spPr bwMode="auto">
          <a:xfrm flipV="1">
            <a:off x="1716088" y="1349375"/>
            <a:ext cx="3170237" cy="12493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15 Conector recto"/>
          <p:cNvCxnSpPr>
            <a:cxnSpLocks noChangeShapeType="1"/>
          </p:cNvCxnSpPr>
          <p:nvPr/>
        </p:nvCxnSpPr>
        <p:spPr bwMode="auto">
          <a:xfrm flipV="1">
            <a:off x="1773238" y="2760663"/>
            <a:ext cx="4735512" cy="2667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Picture 2" descr="http://productivityinc.files.wordpress.com/2012/06/magnifying_glas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1575" y="2482850"/>
            <a:ext cx="10890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23 Conector recto"/>
          <p:cNvCxnSpPr>
            <a:cxnSpLocks noChangeShapeType="1"/>
          </p:cNvCxnSpPr>
          <p:nvPr/>
        </p:nvCxnSpPr>
        <p:spPr bwMode="auto">
          <a:xfrm flipV="1">
            <a:off x="2260600" y="3109913"/>
            <a:ext cx="3343275" cy="19018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24 Conector recto"/>
          <p:cNvCxnSpPr>
            <a:cxnSpLocks noChangeShapeType="1"/>
          </p:cNvCxnSpPr>
          <p:nvPr/>
        </p:nvCxnSpPr>
        <p:spPr bwMode="auto">
          <a:xfrm>
            <a:off x="2406650" y="5440363"/>
            <a:ext cx="562768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9" name="Picture 2" descr="http://productivityinc.files.wordpress.com/2012/06/magnifying_glass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6088" y="4897438"/>
            <a:ext cx="10890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tg_220503">
  <a:themeElements>
    <a:clrScheme name="etg_220503 1">
      <a:dk1>
        <a:srgbClr val="000000"/>
      </a:dk1>
      <a:lt1>
        <a:srgbClr val="FFFFFF"/>
      </a:lt1>
      <a:dk2>
        <a:srgbClr val="000000"/>
      </a:dk2>
      <a:lt2>
        <a:srgbClr val="006B54"/>
      </a:lt2>
      <a:accent1>
        <a:srgbClr val="0C1C8C"/>
      </a:accent1>
      <a:accent2>
        <a:srgbClr val="56AA1C"/>
      </a:accent2>
      <a:accent3>
        <a:srgbClr val="FFFFFF"/>
      </a:accent3>
      <a:accent4>
        <a:srgbClr val="000000"/>
      </a:accent4>
      <a:accent5>
        <a:srgbClr val="AAABC5"/>
      </a:accent5>
      <a:accent6>
        <a:srgbClr val="4D9A18"/>
      </a:accent6>
      <a:hlink>
        <a:srgbClr val="0084C9"/>
      </a:hlink>
      <a:folHlink>
        <a:srgbClr val="686663"/>
      </a:folHlink>
    </a:clrScheme>
    <a:fontScheme name="etg_2205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g_220503 1">
        <a:dk1>
          <a:srgbClr val="000000"/>
        </a:dk1>
        <a:lt1>
          <a:srgbClr val="FFFFFF"/>
        </a:lt1>
        <a:dk2>
          <a:srgbClr val="000000"/>
        </a:dk2>
        <a:lt2>
          <a:srgbClr val="006B54"/>
        </a:lt2>
        <a:accent1>
          <a:srgbClr val="0C1C8C"/>
        </a:accent1>
        <a:accent2>
          <a:srgbClr val="56AA1C"/>
        </a:accent2>
        <a:accent3>
          <a:srgbClr val="FFFFFF"/>
        </a:accent3>
        <a:accent4>
          <a:srgbClr val="000000"/>
        </a:accent4>
        <a:accent5>
          <a:srgbClr val="AAABC5"/>
        </a:accent5>
        <a:accent6>
          <a:srgbClr val="4D9A18"/>
        </a:accent6>
        <a:hlink>
          <a:srgbClr val="0084C9"/>
        </a:hlink>
        <a:folHlink>
          <a:srgbClr val="6866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C:\etotpl\EurotaxGlass's\etg_220503.ppt</Template>
  <TotalTime>4802</TotalTime>
  <Words>498</Words>
  <Application>Microsoft Office PowerPoint</Application>
  <PresentationFormat>Pokaz na ekranie (4:3)</PresentationFormat>
  <Paragraphs>136</Paragraphs>
  <Slides>25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etg_220503</vt:lpstr>
      <vt:lpstr>Obraz - mapa bitowa</vt:lpstr>
      <vt:lpstr>ERE G2G (Г2П) – EurotaxGlass’s Графика 2го Поколения.</vt:lpstr>
      <vt:lpstr>Modernity based on 83 years of tradition.</vt:lpstr>
      <vt:lpstr>We are meeting customer’s expectation in 31 countries.</vt:lpstr>
      <vt:lpstr>ERE G2G</vt:lpstr>
      <vt:lpstr>ERE G2G</vt:lpstr>
      <vt:lpstr>ERE G2G (Г2П)</vt:lpstr>
      <vt:lpstr>ERE G2G (Г2П)</vt:lpstr>
      <vt:lpstr>ERE G2G (Г2П)</vt:lpstr>
      <vt:lpstr>ERE G2G (Г2П)</vt:lpstr>
      <vt:lpstr>ERE G2G (Г2П)</vt:lpstr>
      <vt:lpstr>ERE G2G (Г2П)</vt:lpstr>
      <vt:lpstr>ERE G2G (Г2П)</vt:lpstr>
      <vt:lpstr>ERE G2G (Г2П)</vt:lpstr>
      <vt:lpstr>ERE G2G (Г2П)</vt:lpstr>
      <vt:lpstr>ERE G2G (Г2П)</vt:lpstr>
      <vt:lpstr>Новый пользовательский интерфейс</vt:lpstr>
      <vt:lpstr>Новый пользовательский интерфейс. Так было </vt:lpstr>
      <vt:lpstr>    ERE/G2G – график / схема автомобиля </vt:lpstr>
      <vt:lpstr>ERE/G2G – график / схема автомобиля</vt:lpstr>
      <vt:lpstr>ERE/G2G – график / схема автомобиля</vt:lpstr>
      <vt:lpstr>ERE/G2G – график / схема автомобиля</vt:lpstr>
      <vt:lpstr>Slajd 22</vt:lpstr>
      <vt:lpstr>ERE/G2G – график / схема автомобиля</vt:lpstr>
      <vt:lpstr>ERE/G2G – Быстрый способ выбора запчастей! </vt:lpstr>
      <vt:lpstr>Спасибо за внимание</vt:lpstr>
    </vt:vector>
  </TitlesOfParts>
  <Company>Eurotax (International)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name</dc:title>
  <dc:creator>sot</dc:creator>
  <cp:lastModifiedBy>pglowacki</cp:lastModifiedBy>
  <cp:revision>408</cp:revision>
  <dcterms:created xsi:type="dcterms:W3CDTF">2003-08-25T10:52:34Z</dcterms:created>
  <dcterms:modified xsi:type="dcterms:W3CDTF">2013-12-05T11:09:49Z</dcterms:modified>
</cp:coreProperties>
</file>