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6" r:id="rId2"/>
    <p:sldId id="297" r:id="rId3"/>
    <p:sldId id="257" r:id="rId4"/>
    <p:sldId id="258" r:id="rId5"/>
    <p:sldId id="259" r:id="rId6"/>
    <p:sldId id="264" r:id="rId7"/>
    <p:sldId id="263" r:id="rId8"/>
    <p:sldId id="262" r:id="rId9"/>
    <p:sldId id="261" r:id="rId10"/>
    <p:sldId id="260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E53EC298-FDC1-4AFD-8008-78688DDF7D91}">
          <p14:sldIdLst>
            <p14:sldId id="256"/>
            <p14:sldId id="257"/>
            <p14:sldId id="258"/>
            <p14:sldId id="259"/>
            <p14:sldId id="264"/>
            <p14:sldId id="263"/>
            <p14:sldId id="262"/>
            <p14:sldId id="261"/>
            <p14:sldId id="260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71" autoAdjust="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bntu.by/ru/struktura/facult/atf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www.bntu.by/ru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Relationship Id="rId1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ntu.by/ru/" TargetMode="External"/><Relationship Id="rId3" Type="http://schemas.openxmlformats.org/officeDocument/2006/relationships/hyperlink" Target="http://www.bouwenmetstaal.nl/uploads/images/tools/handen-schudden-t11321.jpg" TargetMode="Externa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5.jpeg"/><Relationship Id="rId11" Type="http://schemas.openxmlformats.org/officeDocument/2006/relationships/image" Target="../media/image77.jpeg"/><Relationship Id="rId5" Type="http://schemas.openxmlformats.org/officeDocument/2006/relationships/image" Target="../media/image1.wmf"/><Relationship Id="rId10" Type="http://schemas.openxmlformats.org/officeDocument/2006/relationships/image" Target="../media/image76.jpeg"/><Relationship Id="rId4" Type="http://schemas.openxmlformats.org/officeDocument/2006/relationships/image" Target="../media/image74.jpe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876"/>
            <a:ext cx="9144000" cy="3286124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УВАГА </a:t>
            </a:r>
            <a:r>
              <a:rPr lang="pl-PL" sz="1800" dirty="0" smtClean="0"/>
              <a:t>CAUTION</a:t>
            </a:r>
            <a:r>
              <a:rPr lang="ru-RU" sz="1800" dirty="0" smtClean="0"/>
              <a:t> ВНИМАНИЕ </a:t>
            </a:r>
            <a:r>
              <a:rPr lang="pl-PL" sz="1800" dirty="0" smtClean="0"/>
              <a:t>UWAG</a:t>
            </a:r>
            <a:r>
              <a:rPr lang="ru-RU" sz="1800" dirty="0" smtClean="0"/>
              <a:t>а </a:t>
            </a:r>
            <a:r>
              <a:rPr lang="pl-PL" sz="1800" dirty="0" smtClean="0"/>
              <a:t>A</a:t>
            </a:r>
            <a:r>
              <a:rPr lang="pl-PL" sz="1800" b="0" dirty="0" smtClean="0"/>
              <a:t>chtung</a:t>
            </a:r>
            <a:r>
              <a:rPr lang="ru-RU" sz="1800" dirty="0" smtClean="0"/>
              <a:t> </a:t>
            </a:r>
            <a:r>
              <a:rPr lang="pl-PL" sz="1800" b="0" dirty="0" smtClean="0"/>
              <a:t>ATTENTION</a:t>
            </a:r>
            <a:r>
              <a:rPr lang="ja-JP" altLang="en-US" sz="1800" dirty="0" smtClean="0"/>
              <a:t>注意 </a:t>
            </a:r>
            <a:r>
              <a:rPr altLang="ja-JP" sz="1800" smtClean="0"/>
              <a:t/>
            </a:r>
            <a:br>
              <a:rPr altLang="ja-JP" sz="1800" smtClean="0"/>
            </a:br>
            <a:r>
              <a:rPr lang="ru-RU" altLang="ja-JP" sz="1800" dirty="0" smtClean="0">
                <a:solidFill>
                  <a:schemeClr val="tx1"/>
                </a:solidFill>
                <a:sym typeface="Symbol"/>
              </a:rPr>
              <a:t> </a:t>
            </a:r>
            <a:r>
              <a:rPr sz="1250" smtClean="0">
                <a:solidFill>
                  <a:schemeClr val="tx1"/>
                </a:solidFill>
              </a:rPr>
              <a:t>by</a:t>
            </a:r>
            <a:r>
              <a:rPr lang="ru-RU" sz="1250" dirty="0" smtClean="0">
                <a:solidFill>
                  <a:schemeClr val="tx1"/>
                </a:solidFill>
              </a:rPr>
              <a:t> / </a:t>
            </a:r>
            <a:r>
              <a:rPr lang="pl-PL" sz="1250" dirty="0" smtClean="0">
                <a:solidFill>
                  <a:schemeClr val="tx1"/>
                </a:solidFill>
              </a:rPr>
              <a:t>rus</a:t>
            </a:r>
            <a:r>
              <a:rPr sz="1250" smtClean="0">
                <a:solidFill>
                  <a:schemeClr val="tx1"/>
                </a:solidFill>
              </a:rPr>
              <a:t>:  </a:t>
            </a:r>
            <a:r>
              <a:rPr lang="ru-RU" sz="1250" dirty="0" smtClean="0">
                <a:solidFill>
                  <a:schemeClr val="tx1"/>
                </a:solidFill>
              </a:rPr>
              <a:t>этот СТАНДАРТ разработан студентками автотракторного факультета белорусского национального технического университета (Г. МИНСК,</a:t>
            </a:r>
            <a:r>
              <a:rPr sz="1250" smtClean="0">
                <a:solidFill>
                  <a:schemeClr val="tx1"/>
                </a:solidFill>
              </a:rPr>
              <a:t> by</a:t>
            </a:r>
            <a:r>
              <a:rPr lang="ru-RU" sz="1250" dirty="0" smtClean="0">
                <a:solidFill>
                  <a:schemeClr val="tx1"/>
                </a:solidFill>
              </a:rPr>
              <a:t>) в рамках изучения дисциплины «оценочная деятельность на транспорте» ПО ИХ ЛИЧНОЙ ИНИЦИАТИВЕ И</a:t>
            </a:r>
            <a:r>
              <a:rPr sz="1250" smtClean="0">
                <a:solidFill>
                  <a:schemeClr val="tx1"/>
                </a:solidFill>
              </a:rPr>
              <a:t> </a:t>
            </a:r>
            <a:r>
              <a:rPr lang="ru-RU" sz="1250" dirty="0" smtClean="0">
                <a:solidFill>
                  <a:schemeClr val="tx1"/>
                </a:solidFill>
              </a:rPr>
              <a:t>только для ИХ личного Использования. </a:t>
            </a:r>
            <a:r>
              <a:rPr sz="1250" smtClean="0">
                <a:solidFill>
                  <a:schemeClr val="tx1"/>
                </a:solidFill>
              </a:rPr>
              <a:t> </a:t>
            </a:r>
            <a:r>
              <a:rPr lang="ru-RU" sz="1250" dirty="0" smtClean="0">
                <a:solidFill>
                  <a:schemeClr val="tx1"/>
                </a:solidFill>
              </a:rPr>
              <a:t>Его РАЗРАБОТКА И применение не имело, НЕ ИМЕЕТ, И НЕ БУДЕТ ИМЕТЬ цели дискредитации конкретных лиц или групп лиц по </a:t>
            </a:r>
            <a:r>
              <a:rPr lang="ru-RU" sz="1250" dirty="0" err="1" smtClean="0">
                <a:solidFill>
                  <a:schemeClr val="tx1"/>
                </a:solidFill>
              </a:rPr>
              <a:t>гендерному</a:t>
            </a:r>
            <a:r>
              <a:rPr lang="ru-RU" sz="1250" dirty="0" smtClean="0">
                <a:solidFill>
                  <a:schemeClr val="tx1"/>
                </a:solidFill>
              </a:rPr>
              <a:t> или иному признаку.  Ассоциации с конкретными людьми не проводились. ТАКЖЕ СТАНДАРТ Может использоваться ТОЛЬКО ЛЮДЬМИ СО ЗДОРОВЫМ ЧУВСТВОМ ЮМОРА (ИНАЧЕ РЕКОМЕНДУЕТСЯ ПРЕКРАТИТЬ ДАЛЬНЕЙШИЙ ПРОСМОТР). если вам нет полных 18 лет, то дальнейшее ознакомление рекомендуется только в присутствии родителей или близких вам взрослых людей. СТАНДАРТ ИСПОЛЬЗУЕТСЯ по принципу «как есть», на усмотрение и осознанный риск самого пользователя  без права предъявления РАЗРАБОТЧИКАМ любых претензий в любое время в любой точке земного И ОКОЛОЗЕМНОГО пространств, А ТАКЖЕ В космосе. </a:t>
            </a:r>
            <a:r>
              <a:rPr lang="ru-RU" sz="1400" dirty="0" smtClean="0">
                <a:solidFill>
                  <a:srgbClr val="FFC000"/>
                </a:solidFill>
              </a:rPr>
              <a:t>СТБ 52.6.02-2013</a:t>
            </a:r>
            <a:r>
              <a:rPr lang="ru-RU" sz="1400" dirty="0" smtClean="0"/>
              <a:t> </a:t>
            </a:r>
            <a:r>
              <a:rPr lang="ru-RU" sz="1250" dirty="0" smtClean="0">
                <a:solidFill>
                  <a:schemeClr val="tx1"/>
                </a:solidFill>
              </a:rPr>
              <a:t>ПУБЛИКУЕТСЯ ВПЕРВЫЕ 5 ДЕКАБРЯ 2013Г. В РАМКАХ ПРОВОДИМОЙ ОБЩЕСТВЕННЫМ ОБЪЕДИНЕНИЕМ «БЕЛОРУССКАЯ АССОЦИАЦИЯ ЭКСПЕРТОВ И СЮРВЕЙЕРОВ НА ТРАНСПОРТЕ» </a:t>
            </a:r>
            <a:r>
              <a:rPr sz="1250" smtClean="0">
                <a:solidFill>
                  <a:schemeClr val="tx1"/>
                </a:solidFill>
              </a:rPr>
              <a:t>xiii </a:t>
            </a:r>
            <a:r>
              <a:rPr lang="ru-RU" sz="1250" dirty="0" smtClean="0">
                <a:solidFill>
                  <a:schemeClr val="tx1"/>
                </a:solidFill>
              </a:rPr>
              <a:t>МЕЖДУНАРОДНОЙ КОНФЕРЕНЦИИ ПО ОЦЕНКЕ ТРАНСПОРТНЫХ СРЕДСТВ И ОПРЕДЕЛЕНИЮ РАЗМЕРА ВРЕДА ПРИ ДТП С ЦЕЛЬЮ </a:t>
            </a:r>
            <a:r>
              <a:rPr lang="ru-RU" sz="1250" smtClean="0">
                <a:solidFill>
                  <a:schemeClr val="tx1"/>
                </a:solidFill>
              </a:rPr>
              <a:t>улучшения НАСТРОЕНИЯ </a:t>
            </a:r>
            <a:r>
              <a:rPr lang="ru-RU" sz="1250" dirty="0" smtClean="0">
                <a:solidFill>
                  <a:schemeClr val="tx1"/>
                </a:solidFill>
              </a:rPr>
              <a:t>УЧАСТНИКОВ КОНФЕРЕНЦИИ ПЕРЕД ПЕРЕРЫВОМ НА ОБЕД.  ВСЕ ПРАВА РАЗРАБОТЧИКОВ  ОХРАНЯЮТСЯ ОТЕЧЕСТВЕННЫМ И МЕЖДУНАРОДНЫМ ЗАКОНОДАТЕЛЬСТВОМ! КОПИРОВАНИЕ ИЛИ ТИРАЖИРОВАНИЕ, перевод  этого стандарта ИЛИ ЛЮБОЙ ЕГО ЧАСТИ В ЛЮБОЙ ФОРМЕ БЕЗ  ПИСЬМЕННОГО СОГЛАСИЯ РАЗРАБОТЧИКОВ ЗАПРЕЩЕНО!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57298"/>
            <a:ext cx="9144000" cy="2214578"/>
          </a:xfrm>
        </p:spPr>
        <p:txBody>
          <a:bodyPr>
            <a:noAutofit/>
          </a:bodyPr>
          <a:lstStyle/>
          <a:p>
            <a:pPr algn="l"/>
            <a:r>
              <a:rPr lang="ru-RU" sz="32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СТБ 52.6.0</a:t>
            </a:r>
            <a:r>
              <a:rPr lang="ru-RU" sz="32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r>
              <a:rPr lang="ru-RU" sz="32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–20</a:t>
            </a:r>
            <a:r>
              <a:rPr lang="ru-RU" sz="32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13</a:t>
            </a:r>
            <a:r>
              <a:rPr lang="ru-RU" sz="32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30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30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30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   «Оценка стоимости </a:t>
            </a:r>
            <a:br>
              <a:rPr lang="ru-RU" sz="30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30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      объектов гражданских прав.  </a:t>
            </a:r>
            <a:br>
              <a:rPr lang="ru-RU" sz="30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30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         Оценка стоимости транспортных средств</a:t>
            </a:r>
            <a:r>
              <a:rPr lang="ru-RU" sz="30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:</a:t>
            </a:r>
          </a:p>
          <a:p>
            <a:pPr algn="l"/>
            <a:r>
              <a:rPr lang="ru-RU" sz="30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            </a:t>
            </a:r>
            <a:r>
              <a:rPr lang="ru-RU" sz="30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МУЖЧИНЫ</a:t>
            </a:r>
            <a:r>
              <a:rPr lang="ru-RU" sz="30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». 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00298" cy="112339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Рисунок 4" descr="Лого кафедры ОДТП АТФ БНТУ РАСТ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0"/>
            <a:ext cx="1145053" cy="1143032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rot="10800000">
            <a:off x="0" y="1214422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Picture 2" descr="Перейти на главную страницу БНТУ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0"/>
            <a:ext cx="1729131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http://www.bntu.by/webroot/delivery/images/atf/fac/logo.gif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7686" y="0"/>
            <a:ext cx="221908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5-конечная звезда 13"/>
          <p:cNvSpPr/>
          <p:nvPr/>
        </p:nvSpPr>
        <p:spPr>
          <a:xfrm>
            <a:off x="785786" y="3643314"/>
            <a:ext cx="214314" cy="214314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2143108" y="3643314"/>
            <a:ext cx="214314" cy="214314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3786182" y="3643314"/>
            <a:ext cx="214314" cy="214314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5000628" y="3643314"/>
            <a:ext cx="214314" cy="214314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6429388" y="3643314"/>
            <a:ext cx="214314" cy="214314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>
            <a:off x="7929586" y="3643314"/>
            <a:ext cx="214314" cy="214314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64" name="AutoShape 4" descr="data:image/jpeg;base64,/9j/4AAQSkZJRgABAQAAAQABAAD/2wCEAAkGBxQQEBAUEhAWEBQWFBQUFRUUFxQVFhQWFRUWFhcVFxYZHCggGBoxHRcUITEhJikrLi4uFyAzODMsNygvOisBCgoKDg0OGhAPFywcHBwsLCwsLCwuLCwsLCwsLCwsLCwsLCwsNywsLCwsLCwsLCwsNDQsLCwsLCwsLCwsLCwsLP/AABEIARQAtwMBIgACEQEDEQH/xAAcAAEAAgMBAQEAAAAAAAAAAAAABwgBAgYFAwT/xABLEAABAwICBgYFBgsGBwEAAAABAAIDBBEFEgYHEyExUQhBYXGBoRQiMoKRdJKisbKzIyUzUmJyc4OjwdEkQkNjk9IWU1RVZMLTFf/EABYBAQEBAAAAAAAAAAAAAAAAAAABAv/EABsRAQEAAgMBAAAAAAAAAAAAAAABEUECITED/9oADAMBAAIRAxEAPwCcUREBERAREQEREBF+TFsSjpYJZ5nhkcbS97j1Ach1nqA6yVAOlGuyrncW0bRRx33OIbJK4duYFre4A96i4WJRVfwvW7ikL7uqG1DetksbLHuLA1w+KnXV7pvFi8DntbspYyBLETfKSNzmnrYd9j2FDDq0RFUEREBERAREQEREBERAREQEREBERAREQQv0jsWc2OipmmzZHSSyAdezytYDzF3OPeAoMCnjpE4C+SCmq2C7YS6OUcmyFuR/dmFvfCghIou61LYk+DGKZrTZswfDIOYLHPb45mtPx5rhgpD1H4E+pxSOYC0VMHSPd1ZnNcxjO8kk9zClIssiIiCIiAiIgIiICIiAiIgIiICIiAiIgIi4DXBpq7DKRjYCBUzktjJAOza22eSx4neAO09iDtcRiikjfHNkdG9pa5ryLOaRYg3UDaWaohG9zqKugdGTfZTytY9g5B/Bw77HvUXVtXJO8vmkdM88XSOLnHxK+OQcgmKvSRcI1Wue8elYlR00e4nJMyR5HXYXDR338FNeiow3D4WU1LU04F7n8NE6SR54vcb3c7h5AWAVUMo5BAwcgmKZi7AKyoA1GaYSRVTaGWQvhlDtiHEnZSNaXZWk8GkA7uFwLcSp/RBERAREQEREBERAREQEREBERAREQFWXXjjHpOLyMBuynYyEb92b23nvu7Kf1FZLEaxsEMsrzZkbHSOPJrGlx8gqa4hWOnmmmf7Usj5Hd73Fx+tNrp8AtlgLK0gtgFgLcBWRH3w6tdTzQzM9uKRkje9jg4Dyt4q4mH1jZ4opWG7JGNkaebXgOH1qmpCsbqKxr0jCxE43fTSOh7ch9eM91nFvuLPKLPEioiKAiIgIiICIiAiIgIiICIiAiIgjzXpi/o+EvY02dUSMgFuOXe9/hlaW+8q0lSr0hcZ2tdBTNdcQRZnC/CSaxsRzyNYfeXE6AYP6bidFARdpla9/LZx/hHjxDSPEJFr8eP4M+in2MpGfZwyG1921jbJl7xmt4Lzgu+15NtjU3bFB9i38lwQWolZat3GwJWrVsRcFb4s17GlWAuoZ2RuJcHwQzscRYlsrATcDk8Pb7q7DULjOwxJ8BNm1MZaP2kV3t+iZF72urBc+HYZVNBvEyOF9vzJWNLSe57QPfUSYTXOpp4Z2e1DIyUDnkcHW8QCPFZkzGvKuOi+NHUtljZIw5mPa17Tza4Ag/Ar7LAIiICIiAiIgIiICIiAiIgLDjYEncBxWVyetPFvRMJrXg2c6PZMtxzSkR3HcHE+CCs+lmLGtrquovcSTPc39QHLGPmBoUmdHPB809XVEbmMbAw/pPOd9u0BrPnKHArR6mcH9FwemJAD571Drde09j+GI0ER69RbGJO2CH6nBR4uz1yVRkxqt37mbKMdgbEwnzLlxgWoVuCt/BatCy8rU6ZWpxDCBX4JsNxMtHHkv1SCNro3eDw0+Cq1H2i3UQeo9YKtVq3qtrhOHuve1PGw98Y2Z82lV91nYP6Hi1WwCzHu9Ij5ZZfWNuwPzjwU+dxV5Jm1I4z6RhbIybvpnuhP6ntR+GVwb7pUgKvmojGRDiD4CbNqIyB2viu9v0TKrBqcpiqIiLIIiICIiAiIgIiICIiAo11+YfLNhbXRAubFOyWVouTkDHtzWHEAuaT2b+pSUiCnGjGByYhVRU8LS4vcMxb/cjuM8jjwAAPHuHEq4cEQY1rWizWgNaOQAsAtKWijizbOJkeYlzsjWtzE8SbDee1bVcwjje88Gtc49zQT/ACQVE0zqttiVe/jmqZrdwkLR5ALyGlYkkLyXE3LiXHvcbn61ixO4bydw7zwVK+wQqSNdOjEOHvw/YRNiD4HMfkFg98OT1zzcQ/eeJUcBaiLHah6zaYQ1nXFNMz5ztqPvF4+vvRiSZlPWQxGR0QdHMGDM7ZE5mvsN5a12a/LPfgCvzdHOs9Svh5OhlHvhzT9hqmVZ8qqw6psHmqcTpZImO2cMgkkkscjQ0H1c3DMdwtx3nqBVnlgBZS3IIiKAiIgIiICIiAiIgIiICIiAuf1g1WywrEXg2IppgDyLmFoPxIXQLg9d9TkwSqF7F7oWDxlYSPg0oRWEL19EqXbYhQx2vmqYAe7aNv5XXkLs9T9LtcaoRa4a6SQ+5E8g/HKqJP6RNJehpJbXLKnLfkJI3382N8lAis5rmo9rgtZbizZyj3JGk/RzKsQKsSpO6P8AV5MTmjvukpn+JY9hHkXKwyqvqprdjjNA69g6R0R7drG9gHzi1WoUqiIigIiICIiAiIgIiICIiAiIgIiICijpF1OXD6aO9s9SCRzDI3/zLVK6g3pJVF34dHfg2d5HeY2j6nIIXUndHylz4rK+26Omee4ufG0eWZRipq6NtN62IyW6qeMH/Vc4fY+KolvSqi9IoayL/mU8zB3uY4DzsqfRncFdUi6pri1JsKmpi4bOaWP5j3NH1JBtgtXsKqml4bOeGT5kjXfyVyAVSl/Aq4mjNbt6KklH+JBE/wCcxpSmnpoiKAiIgIiICIiAiIgIiICIiAiIgKuXSCqs+KxsvujpoxbkXPkcfItVjVVXW9VbXG68g3AfGzu2cTGkfEFBx6sP0d6XLhs8hH5SqfbtayONv15lXhWi1LUuzwSjvxftZPnyvI8rIO4VU9adHscZxBoFgZRL37VjZCfi4q1irp0gaPJikclt0tMw35uY97T5ZEgjRWi1OVm1wWiJ4sD4j+7ke0fRDVVy6sD0d6zNh9TGTfZ1JIHJskbDb5wefFWkSsiIoCIiAiIgIiICIiAiIgIiICIiAqc6WVW1xCukvfPUzuB7DI63lZXElvlNuNjbv6lSipa5r3tkBa8OcHg7iHAnMCOd7oNCVcDQal2OGUDOttNDfvMYJ8yVUSjpnTSMjjbne9wY1o3kucbAWCunTxBjGtHBrQ0dwFkH0UKdJCj3YfNyM0R94Me37LlNajjX1hhnwkvaCTBNHKbC/q2dG4nsAfcnsQVtUxdHCrtPXxX9qOKQD9Rzmk/TChzMOakzo/RvOKvc1pLBTSCR3U3M5mUE8Lkt3DsPJUWOREUBERAREQEREBERAREQEREBERAXm1WAUsry+SkgkeeLnxRucereSLlekiD8FHgtPC7NFTQxOtbNHGxhtyu0XX70RAWCLrKIPL/4cpL39Cp789jF/tX7aOijhGWKJkTb3sxrWC/OwC+6ICIiAiIgIiICIiAiIgIiIOc020xgwiGOWoZI9r5Nm0RBhdfKXXOZzRaw5rmMJ11UFRPDCIqmMyPbGHSMiDA55DRmLZCQLkb7Lz+kcPxfSH/yh91Iq+A24Gx4g8iiruovD0JxsV+H0tRfe+Nue3VI31ZB84OXuIjn9NNLoMJgbNUB7g54ja2MNL3OIJ3BxAtZpN7rmdHdcNHW1UNPHBUMdK7K1z2xBoNiRe0hPV1BR/0hsb2tdBTNN208eZ4B/wASWxsRzDAw+8uP1ZH8cYd8ob/NFW2RFpLK1gJc4NA4lxAA8SiN0XljSSjLsvptPm5baK/wzL0o5A4AtIcDwINwfEIMTSBrXOPBoJPcBcqPtHdcFFXVUNPHDUsfK7K10jYg0GxO/LIT1cl3mIj8DL+zf9kqqeqw2xjDv2w+y5BbREWskgaCXENA4kmwHig2Rfgixumc7K2qhc780Sxk/AFfvQEREBERAREQEREET9I4fi2l+Vt+5lUH4fgzpqSsqG3/ALM6nzD9CYvaXeDgzwJU69Ipt8LhPKrj+7lXIahMOZVR4zTyezLDDGeYDtsLjtF7or2Ojljt2VdG472kVEYJ32dZkgA6gCIz75UzzShjXOcbNaC5xPAAC5KqhoTiT8IxiEynJs5nU8+/cGkmN5PYD63uhTtrqxz0TCJw02fORTt7n3Mn0Gv38yERAYY/GsWlIJBqJZZL8ckbWueB4MaB4BY1au/G+G/KI/Mrvuj9gWYV9W4ezGaeM9rhnk8tmPEqO9XzrYrhnyuAfGQBFWl0xx9uHUU9S8Ztm31W/nvcQ1jb9QLiLnqFyqzOnxHSGsDMzqiQ3eGXywwsBsSGk5WNFwL8Tu4kq0GkWBQV8DoKlmeMkOsHOaQWm4ILSCowotIcC0flnFK6Wolfla8RHbBoaT6okcQ3id9ieARHG1WpDEmMLh6PKQL5GSOzHsGdgbfxXP6HaVVOD1e4vaxsmSogcTlIa7LI0s4B4sbHiCOVwZLxDX7GPyGHvd2yytZbwa11/ioc0jxd1bVT1L2NjdK4vLWXyjcBuub9W/tuguHUuD4XkG4dG4jtBaqparjbGMO/bt8wVaTDd9FD207Puwqs6szbF8N+UMRdrRaU4/Hh1JNUzXLYxuaOL3E2awdpJA7OKrRiGK4jpDWbMZ5i67mQMNoYmjrIJygC4Be7eTbsCkfpJVzmw4fCPZfJNK7viaxrfvXfBcFq10/ZgwqP7F6Q+Ut9cSZC1rAbMsWHdck3/oiP112pfEooy8MhmIFzHFIc/bYOa0E9gPddZ1cax58NnbBVPfJSl2R7ZMxdAb2Lm33tA62cLA7r8erOv9v/AGx3+uP/AJqKNL8bbiFZNUiAU+1yl0YdnGYNDS69hxtc7uJKC4THAgEG4O8EcCD1rK5TVXXmowege43Oy2ZJ4nZOdH/6rq0BERAREQEREEY9IUfilnZVRfYkXKdGx34fEB/lw+Tn/wBV1/SBYTg97XtUQk9gs8X8x8VxfRtd/a64f5MZ+Dz/AFRXk6/MC9HxMTNFmVUef94yzHj4ZD7y8LTjTN2IwYbG696enyyE/wB+UnKXcj6rGG/NxU2688C9Kwp8jRd9M4TjtYAWyDuynN7igTQLBfT8SpILXa6QOk3XGzZ67794aR4hBZHVvgfoWD00RFnuiMsl+OeUF5B7QCG+6q06DOtieGfLKX75iuDKPVd3H6lTvQ31cSw8HiKyn3domYiJ+1845JS4a1kTiw1Eoic4biI8rnOAPbYDuJUT6p9AmYxJUbaZ0UUAjzCPLneZM9gC4ENHqHfY9SnLWjomcVoHRMIEzHCWG+4F7QRlJ6gWucO+yrrheK1+BVL8rX0spGV7JWeq8A9bTucL7w4eB3m4T9h+qPCoSD6KZiOuWSR30bhvkq9aemD/APSrRStayFspYxrAAyzAGEtA3WLg4+K6Wq1i4xioNPDc5hZzaSIhxB3es7eWjnvC5vSHQ2soHRsnp3AvYHjIDIBckFpc0EZhbeL9YQWqwF2agpTzpoj8YmqrGro2xbDflUPm4BWT1b1xnwiiLmOY5sAicHgh14Rsyd/Uct/FVn0BNsVwzn6ZTj+K0FF2l3pI4e50FBOPZjklid+9a1zSeX5IjxXM6lNHcOxH0qKsh2s7C17LySMvERZ1mtcL2da5/TCnbSbA48QpZqab2JG2uOLXDe17e0EAqsuN6MV+B1QkLHtDHHZVMWbIb7g7MPYO/wBl3aCHDiROx1SYR/0P8Wf/AHqOtLG6PYfWPpn4bNM5gbndFNLZrnDNks6UXIBF++3Uudn1x4o6Is27Gki20bGwSfH2Qe0ALXQbVxV4pM2SZkkNOXZ5ZpQ4PlubuEebe9x/O4C5O/gQsJoOac4fSmjhdBTuZmjjf7TQ4k+t6xuSSTe5vde6vlS07YmMjY0MYxoY1o4Na0WAHgF9UBERAREQEREGskYcCHAOB4gi4PgtYYGsvlY1t+OUAfUvoiDBC+cVOxvssa3uAH1L6ogL5NpmA3DGg8b5Re/O6+qIC0lha8Wc0OHJwBHmt0QaRxNaLNaGjkAAPJboiAvgyjjDswiYHXvcNaDfney+6ICwQsog/KzDog7MIYw7mGNB+Nl+pEQEREBERAREQEREArRj79RHetisMdcX3+II8igzffwQlZWrkGQsrWM7hx8ePitigIiICLVu/ms3QZRECDCyiICIsFBlERAREQEREBERAREQEREBERAREQEREBERAREQEREBERAREQER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6" name="AutoShape 6" descr="data:image/jpeg;base64,/9j/4AAQSkZJRgABAQAAAQABAAD/2wCEAAkGBxQQEBAUEhAWEBQWFBQUFRUUFxQVFhQWFRUWFhcVFxYZHCggGBoxHRcUITEhJikrLi4uFyAzODMsNygvOisBCgoKDg0OGhAPFywcHBwsLCwsLCwuLCwsLCwsLCwsLCwsLCwsNywsLCwsLCwsLCwsNDQsLCwsLCwsLCwsLCwsLP/AABEIARQAtwMBIgACEQEDEQH/xAAcAAEAAgMBAQEAAAAAAAAAAAAABwgBAgYFAwT/xABLEAABAwICBgYFBgsGBwEAAAABAAIDBBEFEgYHEyExUQhBYXGBoRQiMoKRdJKisbKzIyUzUmJyc4OjwdEkQkNjk9IWU1RVZMLTFf/EABYBAQEBAAAAAAAAAAAAAAAAAAABAv/EABsRAQEAAgMBAAAAAAAAAAAAAAABEUECITED/9oADAMBAAIRAxEAPwCcUREBERAREQEREBF+TFsSjpYJZ5nhkcbS97j1Ach1nqA6yVAOlGuyrncW0bRRx33OIbJK4duYFre4A96i4WJRVfwvW7ikL7uqG1DetksbLHuLA1w+KnXV7pvFi8DntbspYyBLETfKSNzmnrYd9j2FDDq0RFUEREBERAREQEREBERAREQEREBERAREQQv0jsWc2OipmmzZHSSyAdezytYDzF3OPeAoMCnjpE4C+SCmq2C7YS6OUcmyFuR/dmFvfCghIou61LYk+DGKZrTZswfDIOYLHPb45mtPx5rhgpD1H4E+pxSOYC0VMHSPd1ZnNcxjO8kk9zClIssiIiCIiAiIgIiICIiAiIgIiICIiAiIgIi4DXBpq7DKRjYCBUzktjJAOza22eSx4neAO09iDtcRiikjfHNkdG9pa5ryLOaRYg3UDaWaohG9zqKugdGTfZTytY9g5B/Bw77HvUXVtXJO8vmkdM88XSOLnHxK+OQcgmKvSRcI1Wue8elYlR00e4nJMyR5HXYXDR338FNeiow3D4WU1LU04F7n8NE6SR54vcb3c7h5AWAVUMo5BAwcgmKZi7AKyoA1GaYSRVTaGWQvhlDtiHEnZSNaXZWk8GkA7uFwLcSp/RBERAREQEREBERAREQEREBERAREQFWXXjjHpOLyMBuynYyEb92b23nvu7Kf1FZLEaxsEMsrzZkbHSOPJrGlx8gqa4hWOnmmmf7Usj5Hd73Fx+tNrp8AtlgLK0gtgFgLcBWRH3w6tdTzQzM9uKRkje9jg4Dyt4q4mH1jZ4opWG7JGNkaebXgOH1qmpCsbqKxr0jCxE43fTSOh7ch9eM91nFvuLPKLPEioiKAiIgIiICIiAiIgIiICIiAiIgjzXpi/o+EvY02dUSMgFuOXe9/hlaW+8q0lSr0hcZ2tdBTNdcQRZnC/CSaxsRzyNYfeXE6AYP6bidFARdpla9/LZx/hHjxDSPEJFr8eP4M+in2MpGfZwyG1921jbJl7xmt4Lzgu+15NtjU3bFB9i38lwQWolZat3GwJWrVsRcFb4s17GlWAuoZ2RuJcHwQzscRYlsrATcDk8Pb7q7DULjOwxJ8BNm1MZaP2kV3t+iZF72urBc+HYZVNBvEyOF9vzJWNLSe57QPfUSYTXOpp4Z2e1DIyUDnkcHW8QCPFZkzGvKuOi+NHUtljZIw5mPa17Tza4Ag/Ar7LAIiICIiAiIgIiICIiAiIgLDjYEncBxWVyetPFvRMJrXg2c6PZMtxzSkR3HcHE+CCs+lmLGtrquovcSTPc39QHLGPmBoUmdHPB809XVEbmMbAw/pPOd9u0BrPnKHArR6mcH9FwemJAD571Drde09j+GI0ER69RbGJO2CH6nBR4uz1yVRkxqt37mbKMdgbEwnzLlxgWoVuCt/BatCy8rU6ZWpxDCBX4JsNxMtHHkv1SCNro3eDw0+Cq1H2i3UQeo9YKtVq3qtrhOHuve1PGw98Y2Z82lV91nYP6Hi1WwCzHu9Ij5ZZfWNuwPzjwU+dxV5Jm1I4z6RhbIybvpnuhP6ntR+GVwb7pUgKvmojGRDiD4CbNqIyB2viu9v0TKrBqcpiqIiLIIiICIiAiIgIiICIiAo11+YfLNhbXRAubFOyWVouTkDHtzWHEAuaT2b+pSUiCnGjGByYhVRU8LS4vcMxb/cjuM8jjwAAPHuHEq4cEQY1rWizWgNaOQAsAtKWijizbOJkeYlzsjWtzE8SbDee1bVcwjje88Gtc49zQT/ACQVE0zqttiVe/jmqZrdwkLR5ALyGlYkkLyXE3LiXHvcbn61ixO4bydw7zwVK+wQqSNdOjEOHvw/YRNiD4HMfkFg98OT1zzcQ/eeJUcBaiLHah6zaYQ1nXFNMz5ztqPvF4+vvRiSZlPWQxGR0QdHMGDM7ZE5mvsN5a12a/LPfgCvzdHOs9Svh5OhlHvhzT9hqmVZ8qqw6psHmqcTpZImO2cMgkkkscjQ0H1c3DMdwtx3nqBVnlgBZS3IIiKAiIgIiICIiAiIgIiICIiAuf1g1WywrEXg2IppgDyLmFoPxIXQLg9d9TkwSqF7F7oWDxlYSPg0oRWEL19EqXbYhQx2vmqYAe7aNv5XXkLs9T9LtcaoRa4a6SQ+5E8g/HKqJP6RNJehpJbXLKnLfkJI3382N8lAis5rmo9rgtZbizZyj3JGk/RzKsQKsSpO6P8AV5MTmjvukpn+JY9hHkXKwyqvqprdjjNA69g6R0R7drG9gHzi1WoUqiIigIiICIiAiIgIiICIiAiIgIiICijpF1OXD6aO9s9SCRzDI3/zLVK6g3pJVF34dHfg2d5HeY2j6nIIXUndHylz4rK+26Omee4ufG0eWZRipq6NtN62IyW6qeMH/Vc4fY+KolvSqi9IoayL/mU8zB3uY4DzsqfRncFdUi6pri1JsKmpi4bOaWP5j3NH1JBtgtXsKqml4bOeGT5kjXfyVyAVSl/Aq4mjNbt6KklH+JBE/wCcxpSmnpoiKAiIgIiICIiAiIgIiICIiAiIgKuXSCqs+KxsvujpoxbkXPkcfItVjVVXW9VbXG68g3AfGzu2cTGkfEFBx6sP0d6XLhs8hH5SqfbtayONv15lXhWi1LUuzwSjvxftZPnyvI8rIO4VU9adHscZxBoFgZRL37VjZCfi4q1irp0gaPJikclt0tMw35uY97T5ZEgjRWi1OVm1wWiJ4sD4j+7ke0fRDVVy6sD0d6zNh9TGTfZ1JIHJskbDb5wefFWkSsiIoCIiAiIgIiICIiAiIgIiICIiAqc6WVW1xCukvfPUzuB7DI63lZXElvlNuNjbv6lSipa5r3tkBa8OcHg7iHAnMCOd7oNCVcDQal2OGUDOttNDfvMYJ8yVUSjpnTSMjjbne9wY1o3kucbAWCunTxBjGtHBrQ0dwFkH0UKdJCj3YfNyM0R94Me37LlNajjX1hhnwkvaCTBNHKbC/q2dG4nsAfcnsQVtUxdHCrtPXxX9qOKQD9Rzmk/TChzMOakzo/RvOKvc1pLBTSCR3U3M5mUE8Lkt3DsPJUWOREUBERAREQEREBERAREQEREBERAXm1WAUsry+SkgkeeLnxRucereSLlekiD8FHgtPC7NFTQxOtbNHGxhtyu0XX70RAWCLrKIPL/4cpL39Cp789jF/tX7aOijhGWKJkTb3sxrWC/OwC+6ICIiAiIgIiICIiAiIgIiIOc020xgwiGOWoZI9r5Nm0RBhdfKXXOZzRaw5rmMJ11UFRPDCIqmMyPbGHSMiDA55DRmLZCQLkb7Lz+kcPxfSH/yh91Iq+A24Gx4g8iiruovD0JxsV+H0tRfe+Nue3VI31ZB84OXuIjn9NNLoMJgbNUB7g54ja2MNL3OIJ3BxAtZpN7rmdHdcNHW1UNPHBUMdK7K1z2xBoNiRe0hPV1BR/0hsb2tdBTNN208eZ4B/wASWxsRzDAw+8uP1ZH8cYd8ob/NFW2RFpLK1gJc4NA4lxAA8SiN0XljSSjLsvptPm5baK/wzL0o5A4AtIcDwINwfEIMTSBrXOPBoJPcBcqPtHdcFFXVUNPHDUsfK7K10jYg0GxO/LIT1cl3mIj8DL+zf9kqqeqw2xjDv2w+y5BbREWskgaCXENA4kmwHig2Rfgixumc7K2qhc780Sxk/AFfvQEREBERAREQEREET9I4fi2l+Vt+5lUH4fgzpqSsqG3/ALM6nzD9CYvaXeDgzwJU69Ipt8LhPKrj+7lXIahMOZVR4zTyezLDDGeYDtsLjtF7or2Ojljt2VdG472kVEYJ32dZkgA6gCIz75UzzShjXOcbNaC5xPAAC5KqhoTiT8IxiEynJs5nU8+/cGkmN5PYD63uhTtrqxz0TCJw02fORTt7n3Mn0Gv38yERAYY/GsWlIJBqJZZL8ckbWueB4MaB4BY1au/G+G/KI/Mrvuj9gWYV9W4ezGaeM9rhnk8tmPEqO9XzrYrhnyuAfGQBFWl0xx9uHUU9S8Ztm31W/nvcQ1jb9QLiLnqFyqzOnxHSGsDMzqiQ3eGXywwsBsSGk5WNFwL8Tu4kq0GkWBQV8DoKlmeMkOsHOaQWm4ILSCowotIcC0flnFK6Wolfla8RHbBoaT6okcQ3id9ieARHG1WpDEmMLh6PKQL5GSOzHsGdgbfxXP6HaVVOD1e4vaxsmSogcTlIa7LI0s4B4sbHiCOVwZLxDX7GPyGHvd2yytZbwa11/ioc0jxd1bVT1L2NjdK4vLWXyjcBuub9W/tuguHUuD4XkG4dG4jtBaqparjbGMO/bt8wVaTDd9FD207Puwqs6szbF8N+UMRdrRaU4/Hh1JNUzXLYxuaOL3E2awdpJA7OKrRiGK4jpDWbMZ5i67mQMNoYmjrIJygC4Be7eTbsCkfpJVzmw4fCPZfJNK7viaxrfvXfBcFq10/ZgwqP7F6Q+Ut9cSZC1rAbMsWHdck3/oiP112pfEooy8MhmIFzHFIc/bYOa0E9gPddZ1cax58NnbBVPfJSl2R7ZMxdAb2Lm33tA62cLA7r8erOv9v/AGx3+uP/AJqKNL8bbiFZNUiAU+1yl0YdnGYNDS69hxtc7uJKC4THAgEG4O8EcCD1rK5TVXXmowege43Oy2ZJ4nZOdH/6rq0BERAREQEREEY9IUfilnZVRfYkXKdGx34fEB/lw+Tn/wBV1/SBYTg97XtUQk9gs8X8x8VxfRtd/a64f5MZ+Dz/AFRXk6/MC9HxMTNFmVUef94yzHj4ZD7y8LTjTN2IwYbG696enyyE/wB+UnKXcj6rGG/NxU2688C9Kwp8jRd9M4TjtYAWyDuynN7igTQLBfT8SpILXa6QOk3XGzZ67794aR4hBZHVvgfoWD00RFnuiMsl+OeUF5B7QCG+6q06DOtieGfLKX75iuDKPVd3H6lTvQ31cSw8HiKyn3domYiJ+1845JS4a1kTiw1Eoic4biI8rnOAPbYDuJUT6p9AmYxJUbaZ0UUAjzCPLneZM9gC4ENHqHfY9SnLWjomcVoHRMIEzHCWG+4F7QRlJ6gWucO+yrrheK1+BVL8rX0spGV7JWeq8A9bTucL7w4eB3m4T9h+qPCoSD6KZiOuWSR30bhvkq9aemD/APSrRStayFspYxrAAyzAGEtA3WLg4+K6Wq1i4xioNPDc5hZzaSIhxB3es7eWjnvC5vSHQ2soHRsnp3AvYHjIDIBckFpc0EZhbeL9YQWqwF2agpTzpoj8YmqrGro2xbDflUPm4BWT1b1xnwiiLmOY5sAicHgh14Rsyd/Uct/FVn0BNsVwzn6ZTj+K0FF2l3pI4e50FBOPZjklid+9a1zSeX5IjxXM6lNHcOxH0qKsh2s7C17LySMvERZ1mtcL2da5/TCnbSbA48QpZqab2JG2uOLXDe17e0EAqsuN6MV+B1QkLHtDHHZVMWbIb7g7MPYO/wBl3aCHDiROx1SYR/0P8Wf/AHqOtLG6PYfWPpn4bNM5gbndFNLZrnDNks6UXIBF++3Uudn1x4o6Is27Gki20bGwSfH2Qe0ALXQbVxV4pM2SZkkNOXZ5ZpQ4PlubuEebe9x/O4C5O/gQsJoOac4fSmjhdBTuZmjjf7TQ4k+t6xuSSTe5vde6vlS07YmMjY0MYxoY1o4Na0WAHgF9UBERAREQEREGskYcCHAOB4gi4PgtYYGsvlY1t+OUAfUvoiDBC+cVOxvssa3uAH1L6ogL5NpmA3DGg8b5Re/O6+qIC0lha8Wc0OHJwBHmt0QaRxNaLNaGjkAAPJboiAvgyjjDswiYHXvcNaDfney+6ICwQsog/KzDog7MIYw7mGNB+Nl+pEQEREBERAREQEREArRj79RHetisMdcX3+II8igzffwQlZWrkGQsrWM7hx8ePitigIiICLVu/ms3QZRECDCyiICIsFBlERAREQEREBERAREQEREBERAREQEREBERAREQEREBERAREQER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8" name="AutoShape 8" descr="data:image/jpeg;base64,/9j/4AAQSkZJRgABAQAAAQABAAD/2wCEAAkGBxQQEBAUEhAWEBQWFBQUFRUUFxQVFhQWFRUWFhcVFxYZHCggGBoxHRcUITEhJikrLi4uFyAzODMsNygvOisBCgoKDg0OGhAPFywcHBwsLCwsLCwuLCwsLCwsLCwsLCwsLCwsNywsLCwsLCwsLCwsNDQsLCwsLCwsLCwsLCwsLP/AABEIARQAtwMBIgACEQEDEQH/xAAcAAEAAgMBAQEAAAAAAAAAAAAABwgBAgYFAwT/xABLEAABAwICBgYFBgsGBwEAAAABAAIDBBEFEgYHEyExUQhBYXGBoRQiMoKRdJKisbKzIyUzUmJyc4OjwdEkQkNjk9IWU1RVZMLTFf/EABYBAQEBAAAAAAAAAAAAAAAAAAABAv/EABsRAQEAAgMBAAAAAAAAAAAAAAABEUECITED/9oADAMBAAIRAxEAPwCcUREBERAREQEREBF+TFsSjpYJZ5nhkcbS97j1Ach1nqA6yVAOlGuyrncW0bRRx33OIbJK4duYFre4A96i4WJRVfwvW7ikL7uqG1DetksbLHuLA1w+KnXV7pvFi8DntbspYyBLETfKSNzmnrYd9j2FDDq0RFUEREBERAREQEREBERAREQEREBERAREQQv0jsWc2OipmmzZHSSyAdezytYDzF3OPeAoMCnjpE4C+SCmq2C7YS6OUcmyFuR/dmFvfCghIou61LYk+DGKZrTZswfDIOYLHPb45mtPx5rhgpD1H4E+pxSOYC0VMHSPd1ZnNcxjO8kk9zClIssiIiCIiAiIgIiICIiAiIgIiICIiAiIgIi4DXBpq7DKRjYCBUzktjJAOza22eSx4neAO09iDtcRiikjfHNkdG9pa5ryLOaRYg3UDaWaohG9zqKugdGTfZTytY9g5B/Bw77HvUXVtXJO8vmkdM88XSOLnHxK+OQcgmKvSRcI1Wue8elYlR00e4nJMyR5HXYXDR338FNeiow3D4WU1LU04F7n8NE6SR54vcb3c7h5AWAVUMo5BAwcgmKZi7AKyoA1GaYSRVTaGWQvhlDtiHEnZSNaXZWk8GkA7uFwLcSp/RBERAREQEREBERAREQEREBERAREQFWXXjjHpOLyMBuynYyEb92b23nvu7Kf1FZLEaxsEMsrzZkbHSOPJrGlx8gqa4hWOnmmmf7Usj5Hd73Fx+tNrp8AtlgLK0gtgFgLcBWRH3w6tdTzQzM9uKRkje9jg4Dyt4q4mH1jZ4opWG7JGNkaebXgOH1qmpCsbqKxr0jCxE43fTSOh7ch9eM91nFvuLPKLPEioiKAiIgIiICIiAiIgIiICIiAiIgjzXpi/o+EvY02dUSMgFuOXe9/hlaW+8q0lSr0hcZ2tdBTNdcQRZnC/CSaxsRzyNYfeXE6AYP6bidFARdpla9/LZx/hHjxDSPEJFr8eP4M+in2MpGfZwyG1921jbJl7xmt4Lzgu+15NtjU3bFB9i38lwQWolZat3GwJWrVsRcFb4s17GlWAuoZ2RuJcHwQzscRYlsrATcDk8Pb7q7DULjOwxJ8BNm1MZaP2kV3t+iZF72urBc+HYZVNBvEyOF9vzJWNLSe57QPfUSYTXOpp4Z2e1DIyUDnkcHW8QCPFZkzGvKuOi+NHUtljZIw5mPa17Tza4Ag/Ar7LAIiICIiAiIgIiICIiAiIgLDjYEncBxWVyetPFvRMJrXg2c6PZMtxzSkR3HcHE+CCs+lmLGtrquovcSTPc39QHLGPmBoUmdHPB809XVEbmMbAw/pPOd9u0BrPnKHArR6mcH9FwemJAD571Drde09j+GI0ER69RbGJO2CH6nBR4uz1yVRkxqt37mbKMdgbEwnzLlxgWoVuCt/BatCy8rU6ZWpxDCBX4JsNxMtHHkv1SCNro3eDw0+Cq1H2i3UQeo9YKtVq3qtrhOHuve1PGw98Y2Z82lV91nYP6Hi1WwCzHu9Ij5ZZfWNuwPzjwU+dxV5Jm1I4z6RhbIybvpnuhP6ntR+GVwb7pUgKvmojGRDiD4CbNqIyB2viu9v0TKrBqcpiqIiLIIiICIiAiIgIiICIiAo11+YfLNhbXRAubFOyWVouTkDHtzWHEAuaT2b+pSUiCnGjGByYhVRU8LS4vcMxb/cjuM8jjwAAPHuHEq4cEQY1rWizWgNaOQAsAtKWijizbOJkeYlzsjWtzE8SbDee1bVcwjje88Gtc49zQT/ACQVE0zqttiVe/jmqZrdwkLR5ALyGlYkkLyXE3LiXHvcbn61ixO4bydw7zwVK+wQqSNdOjEOHvw/YRNiD4HMfkFg98OT1zzcQ/eeJUcBaiLHah6zaYQ1nXFNMz5ztqPvF4+vvRiSZlPWQxGR0QdHMGDM7ZE5mvsN5a12a/LPfgCvzdHOs9Svh5OhlHvhzT9hqmVZ8qqw6psHmqcTpZImO2cMgkkkscjQ0H1c3DMdwtx3nqBVnlgBZS3IIiKAiIgIiICIiAiIgIiICIiAuf1g1WywrEXg2IppgDyLmFoPxIXQLg9d9TkwSqF7F7oWDxlYSPg0oRWEL19EqXbYhQx2vmqYAe7aNv5XXkLs9T9LtcaoRa4a6SQ+5E8g/HKqJP6RNJehpJbXLKnLfkJI3382N8lAis5rmo9rgtZbizZyj3JGk/RzKsQKsSpO6P8AV5MTmjvukpn+JY9hHkXKwyqvqprdjjNA69g6R0R7drG9gHzi1WoUqiIigIiICIiAiIgIiICIiAiIgIiICijpF1OXD6aO9s9SCRzDI3/zLVK6g3pJVF34dHfg2d5HeY2j6nIIXUndHylz4rK+26Omee4ufG0eWZRipq6NtN62IyW6qeMH/Vc4fY+KolvSqi9IoayL/mU8zB3uY4DzsqfRncFdUi6pri1JsKmpi4bOaWP5j3NH1JBtgtXsKqml4bOeGT5kjXfyVyAVSl/Aq4mjNbt6KklH+JBE/wCcxpSmnpoiKAiIgIiICIiAiIgIiICIiAiIgKuXSCqs+KxsvujpoxbkXPkcfItVjVVXW9VbXG68g3AfGzu2cTGkfEFBx6sP0d6XLhs8hH5SqfbtayONv15lXhWi1LUuzwSjvxftZPnyvI8rIO4VU9adHscZxBoFgZRL37VjZCfi4q1irp0gaPJikclt0tMw35uY97T5ZEgjRWi1OVm1wWiJ4sD4j+7ke0fRDVVy6sD0d6zNh9TGTfZ1JIHJskbDb5wefFWkSsiIoCIiAiIgIiICIiAiIgIiICIiAqc6WVW1xCukvfPUzuB7DI63lZXElvlNuNjbv6lSipa5r3tkBa8OcHg7iHAnMCOd7oNCVcDQal2OGUDOttNDfvMYJ8yVUSjpnTSMjjbne9wY1o3kucbAWCunTxBjGtHBrQ0dwFkH0UKdJCj3YfNyM0R94Me37LlNajjX1hhnwkvaCTBNHKbC/q2dG4nsAfcnsQVtUxdHCrtPXxX9qOKQD9Rzmk/TChzMOakzo/RvOKvc1pLBTSCR3U3M5mUE8Lkt3DsPJUWOREUBERAREQEREBERAREQEREBERAXm1WAUsry+SkgkeeLnxRucereSLlekiD8FHgtPC7NFTQxOtbNHGxhtyu0XX70RAWCLrKIPL/4cpL39Cp789jF/tX7aOijhGWKJkTb3sxrWC/OwC+6ICIiAiIgIiICIiAiIgIiIOc020xgwiGOWoZI9r5Nm0RBhdfKXXOZzRaw5rmMJ11UFRPDCIqmMyPbGHSMiDA55DRmLZCQLkb7Lz+kcPxfSH/yh91Iq+A24Gx4g8iiruovD0JxsV+H0tRfe+Nue3VI31ZB84OXuIjn9NNLoMJgbNUB7g54ja2MNL3OIJ3BxAtZpN7rmdHdcNHW1UNPHBUMdK7K1z2xBoNiRe0hPV1BR/0hsb2tdBTNN208eZ4B/wASWxsRzDAw+8uP1ZH8cYd8ob/NFW2RFpLK1gJc4NA4lxAA8SiN0XljSSjLsvptPm5baK/wzL0o5A4AtIcDwINwfEIMTSBrXOPBoJPcBcqPtHdcFFXVUNPHDUsfK7K10jYg0GxO/LIT1cl3mIj8DL+zf9kqqeqw2xjDv2w+y5BbREWskgaCXENA4kmwHig2Rfgixumc7K2qhc780Sxk/AFfvQEREBERAREQEREET9I4fi2l+Vt+5lUH4fgzpqSsqG3/ALM6nzD9CYvaXeDgzwJU69Ipt8LhPKrj+7lXIahMOZVR4zTyezLDDGeYDtsLjtF7or2Ojljt2VdG472kVEYJ32dZkgA6gCIz75UzzShjXOcbNaC5xPAAC5KqhoTiT8IxiEynJs5nU8+/cGkmN5PYD63uhTtrqxz0TCJw02fORTt7n3Mn0Gv38yERAYY/GsWlIJBqJZZL8ckbWueB4MaB4BY1au/G+G/KI/Mrvuj9gWYV9W4ezGaeM9rhnk8tmPEqO9XzrYrhnyuAfGQBFWl0xx9uHUU9S8Ztm31W/nvcQ1jb9QLiLnqFyqzOnxHSGsDMzqiQ3eGXywwsBsSGk5WNFwL8Tu4kq0GkWBQV8DoKlmeMkOsHOaQWm4ILSCowotIcC0flnFK6Wolfla8RHbBoaT6okcQ3id9ieARHG1WpDEmMLh6PKQL5GSOzHsGdgbfxXP6HaVVOD1e4vaxsmSogcTlIa7LI0s4B4sbHiCOVwZLxDX7GPyGHvd2yytZbwa11/ioc0jxd1bVT1L2NjdK4vLWXyjcBuub9W/tuguHUuD4XkG4dG4jtBaqparjbGMO/bt8wVaTDd9FD207Puwqs6szbF8N+UMRdrRaU4/Hh1JNUzXLYxuaOL3E2awdpJA7OKrRiGK4jpDWbMZ5i67mQMNoYmjrIJygC4Be7eTbsCkfpJVzmw4fCPZfJNK7viaxrfvXfBcFq10/ZgwqP7F6Q+Ut9cSZC1rAbMsWHdck3/oiP112pfEooy8MhmIFzHFIc/bYOa0E9gPddZ1cax58NnbBVPfJSl2R7ZMxdAb2Lm33tA62cLA7r8erOv9v/AGx3+uP/AJqKNL8bbiFZNUiAU+1yl0YdnGYNDS69hxtc7uJKC4THAgEG4O8EcCD1rK5TVXXmowege43Oy2ZJ4nZOdH/6rq0BERAREQEREEY9IUfilnZVRfYkXKdGx34fEB/lw+Tn/wBV1/SBYTg97XtUQk9gs8X8x8VxfRtd/a64f5MZ+Dz/AFRXk6/MC9HxMTNFmVUef94yzHj4ZD7y8LTjTN2IwYbG696enyyE/wB+UnKXcj6rGG/NxU2688C9Kwp8jRd9M4TjtYAWyDuynN7igTQLBfT8SpILXa6QOk3XGzZ67794aR4hBZHVvgfoWD00RFnuiMsl+OeUF5B7QCG+6q06DOtieGfLKX75iuDKPVd3H6lTvQ31cSw8HiKyn3domYiJ+1845JS4a1kTiw1Eoic4biI8rnOAPbYDuJUT6p9AmYxJUbaZ0UUAjzCPLneZM9gC4ENHqHfY9SnLWjomcVoHRMIEzHCWG+4F7QRlJ6gWucO+yrrheK1+BVL8rX0spGV7JWeq8A9bTucL7w4eB3m4T9h+qPCoSD6KZiOuWSR30bhvkq9aemD/APSrRStayFspYxrAAyzAGEtA3WLg4+K6Wq1i4xioNPDc5hZzaSIhxB3es7eWjnvC5vSHQ2soHRsnp3AvYHjIDIBckFpc0EZhbeL9YQWqwF2agpTzpoj8YmqrGro2xbDflUPm4BWT1b1xnwiiLmOY5sAicHgh14Rsyd/Uct/FVn0BNsVwzn6ZTj+K0FF2l3pI4e50FBOPZjklid+9a1zSeX5IjxXM6lNHcOxH0qKsh2s7C17LySMvERZ1mtcL2da5/TCnbSbA48QpZqab2JG2uOLXDe17e0EAqsuN6MV+B1QkLHtDHHZVMWbIb7g7MPYO/wBl3aCHDiROx1SYR/0P8Wf/AHqOtLG6PYfWPpn4bNM5gbndFNLZrnDNks6UXIBF++3Uudn1x4o6Is27Gki20bGwSfH2Qe0ALXQbVxV4pM2SZkkNOXZ5ZpQ4PlubuEebe9x/O4C5O/gQsJoOac4fSmjhdBTuZmjjf7TQ4k+t6xuSSTe5vde6vlS07YmMjY0MYxoY1o4Na0WAHgF9UBERAREQEREGskYcCHAOB4gi4PgtYYGsvlY1t+OUAfUvoiDBC+cVOxvssa3uAH1L6ogL5NpmA3DGg8b5Re/O6+qIC0lha8Wc0OHJwBHmt0QaRxNaLNaGjkAAPJboiAvgyjjDswiYHXvcNaDfney+6ICwQsog/KzDog7MIYw7mGNB+Nl+pEQEREBERAREQEREArRj79RHetisMdcX3+II8igzffwQlZWrkGQsrWM7hx8ePitigIiICLVu/ms3QZRECDCyiICIsFBlERAREQEREBERAREQEREBERAREQEREBERAREQEREBERAREQER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70" name="AutoShape 10" descr="data:image/jpeg;base64,/9j/4AAQSkZJRgABAQAAAQABAAD/2wCEAAkGBxQQEBAUEhAWEBQWFBQUFRUUFxQVFhQWFRUWFhcVFxYZHCggGBoxHRcUITEhJikrLi4uFyAzODMsNygvOisBCgoKDg0OGhAPFywcHBwsLCwsLCwuLCwsLCwsLCwsLCwsLCwsNywsLCwsLCwsLCwsNDQsLCwsLCwsLCwsLCwsLP/AABEIARQAtwMBIgACEQEDEQH/xAAcAAEAAgMBAQEAAAAAAAAAAAAABwgBAgYFAwT/xABLEAABAwICBgYFBgsGBwEAAAABAAIDBBEFEgYHEyExUQhBYXGBoRQiMoKRdJKisbKzIyUzUmJyc4OjwdEkQkNjk9IWU1RVZMLTFf/EABYBAQEBAAAAAAAAAAAAAAAAAAABAv/EABsRAQEAAgMBAAAAAAAAAAAAAAABEUECITED/9oADAMBAAIRAxEAPwCcUREBERAREQEREBF+TFsSjpYJZ5nhkcbS97j1Ach1nqA6yVAOlGuyrncW0bRRx33OIbJK4duYFre4A96i4WJRVfwvW7ikL7uqG1DetksbLHuLA1w+KnXV7pvFi8DntbspYyBLETfKSNzmnrYd9j2FDDq0RFUEREBERAREQEREBERAREQEREBERAREQQv0jsWc2OipmmzZHSSyAdezytYDzF3OPeAoMCnjpE4C+SCmq2C7YS6OUcmyFuR/dmFvfCghIou61LYk+DGKZrTZswfDIOYLHPb45mtPx5rhgpD1H4E+pxSOYC0VMHSPd1ZnNcxjO8kk9zClIssiIiCIiAiIgIiICIiAiIgIiICIiAiIgIi4DXBpq7DKRjYCBUzktjJAOza22eSx4neAO09iDtcRiikjfHNkdG9pa5ryLOaRYg3UDaWaohG9zqKugdGTfZTytY9g5B/Bw77HvUXVtXJO8vmkdM88XSOLnHxK+OQcgmKvSRcI1Wue8elYlR00e4nJMyR5HXYXDR338FNeiow3D4WU1LU04F7n8NE6SR54vcb3c7h5AWAVUMo5BAwcgmKZi7AKyoA1GaYSRVTaGWQvhlDtiHEnZSNaXZWk8GkA7uFwLcSp/RBERAREQEREBERAREQEREBERAREQFWXXjjHpOLyMBuynYyEb92b23nvu7Kf1FZLEaxsEMsrzZkbHSOPJrGlx8gqa4hWOnmmmf7Usj5Hd73Fx+tNrp8AtlgLK0gtgFgLcBWRH3w6tdTzQzM9uKRkje9jg4Dyt4q4mH1jZ4opWG7JGNkaebXgOH1qmpCsbqKxr0jCxE43fTSOh7ch9eM91nFvuLPKLPEioiKAiIgIiICIiAiIgIiICIiAiIgjzXpi/o+EvY02dUSMgFuOXe9/hlaW+8q0lSr0hcZ2tdBTNdcQRZnC/CSaxsRzyNYfeXE6AYP6bidFARdpla9/LZx/hHjxDSPEJFr8eP4M+in2MpGfZwyG1921jbJl7xmt4Lzgu+15NtjU3bFB9i38lwQWolZat3GwJWrVsRcFb4s17GlWAuoZ2RuJcHwQzscRYlsrATcDk8Pb7q7DULjOwxJ8BNm1MZaP2kV3t+iZF72urBc+HYZVNBvEyOF9vzJWNLSe57QPfUSYTXOpp4Z2e1DIyUDnkcHW8QCPFZkzGvKuOi+NHUtljZIw5mPa17Tza4Ag/Ar7LAIiICIiAiIgIiICIiAiIgLDjYEncBxWVyetPFvRMJrXg2c6PZMtxzSkR3HcHE+CCs+lmLGtrquovcSTPc39QHLGPmBoUmdHPB809XVEbmMbAw/pPOd9u0BrPnKHArR6mcH9FwemJAD571Drde09j+GI0ER69RbGJO2CH6nBR4uz1yVRkxqt37mbKMdgbEwnzLlxgWoVuCt/BatCy8rU6ZWpxDCBX4JsNxMtHHkv1SCNro3eDw0+Cq1H2i3UQeo9YKtVq3qtrhOHuve1PGw98Y2Z82lV91nYP6Hi1WwCzHu9Ij5ZZfWNuwPzjwU+dxV5Jm1I4z6RhbIybvpnuhP6ntR+GVwb7pUgKvmojGRDiD4CbNqIyB2viu9v0TKrBqcpiqIiLIIiICIiAiIgIiICIiAo11+YfLNhbXRAubFOyWVouTkDHtzWHEAuaT2b+pSUiCnGjGByYhVRU8LS4vcMxb/cjuM8jjwAAPHuHEq4cEQY1rWizWgNaOQAsAtKWijizbOJkeYlzsjWtzE8SbDee1bVcwjje88Gtc49zQT/ACQVE0zqttiVe/jmqZrdwkLR5ALyGlYkkLyXE3LiXHvcbn61ixO4bydw7zwVK+wQqSNdOjEOHvw/YRNiD4HMfkFg98OT1zzcQ/eeJUcBaiLHah6zaYQ1nXFNMz5ztqPvF4+vvRiSZlPWQxGR0QdHMGDM7ZE5mvsN5a12a/LPfgCvzdHOs9Svh5OhlHvhzT9hqmVZ8qqw6psHmqcTpZImO2cMgkkkscjQ0H1c3DMdwtx3nqBVnlgBZS3IIiKAiIgIiICIiAiIgIiICIiAuf1g1WywrEXg2IppgDyLmFoPxIXQLg9d9TkwSqF7F7oWDxlYSPg0oRWEL19EqXbYhQx2vmqYAe7aNv5XXkLs9T9LtcaoRa4a6SQ+5E8g/HKqJP6RNJehpJbXLKnLfkJI3382N8lAis5rmo9rgtZbizZyj3JGk/RzKsQKsSpO6P8AV5MTmjvukpn+JY9hHkXKwyqvqprdjjNA69g6R0R7drG9gHzi1WoUqiIigIiICIiAiIgIiICIiAiIgIiICijpF1OXD6aO9s9SCRzDI3/zLVK6g3pJVF34dHfg2d5HeY2j6nIIXUndHylz4rK+26Omee4ufG0eWZRipq6NtN62IyW6qeMH/Vc4fY+KolvSqi9IoayL/mU8zB3uY4DzsqfRncFdUi6pri1JsKmpi4bOaWP5j3NH1JBtgtXsKqml4bOeGT5kjXfyVyAVSl/Aq4mjNbt6KklH+JBE/wCcxpSmnpoiKAiIgIiICIiAiIgIiICIiAiIgKuXSCqs+KxsvujpoxbkXPkcfItVjVVXW9VbXG68g3AfGzu2cTGkfEFBx6sP0d6XLhs8hH5SqfbtayONv15lXhWi1LUuzwSjvxftZPnyvI8rIO4VU9adHscZxBoFgZRL37VjZCfi4q1irp0gaPJikclt0tMw35uY97T5ZEgjRWi1OVm1wWiJ4sD4j+7ke0fRDVVy6sD0d6zNh9TGTfZ1JIHJskbDb5wefFWkSsiIoCIiAiIgIiICIiAiIgIiICIiAqc6WVW1xCukvfPUzuB7DI63lZXElvlNuNjbv6lSipa5r3tkBa8OcHg7iHAnMCOd7oNCVcDQal2OGUDOttNDfvMYJ8yVUSjpnTSMjjbne9wY1o3kucbAWCunTxBjGtHBrQ0dwFkH0UKdJCj3YfNyM0R94Me37LlNajjX1hhnwkvaCTBNHKbC/q2dG4nsAfcnsQVtUxdHCrtPXxX9qOKQD9Rzmk/TChzMOakzo/RvOKvc1pLBTSCR3U3M5mUE8Lkt3DsPJUWOREUBERAREQEREBERAREQEREBERAXm1WAUsry+SkgkeeLnxRucereSLlekiD8FHgtPC7NFTQxOtbNHGxhtyu0XX70RAWCLrKIPL/4cpL39Cp789jF/tX7aOijhGWKJkTb3sxrWC/OwC+6ICIiAiIgIiICIiAiIgIiIOc020xgwiGOWoZI9r5Nm0RBhdfKXXOZzRaw5rmMJ11UFRPDCIqmMyPbGHSMiDA55DRmLZCQLkb7Lz+kcPxfSH/yh91Iq+A24Gx4g8iiruovD0JxsV+H0tRfe+Nue3VI31ZB84OXuIjn9NNLoMJgbNUB7g54ja2MNL3OIJ3BxAtZpN7rmdHdcNHW1UNPHBUMdK7K1z2xBoNiRe0hPV1BR/0hsb2tdBTNN208eZ4B/wASWxsRzDAw+8uP1ZH8cYd8ob/NFW2RFpLK1gJc4NA4lxAA8SiN0XljSSjLsvptPm5baK/wzL0o5A4AtIcDwINwfEIMTSBrXOPBoJPcBcqPtHdcFFXVUNPHDUsfK7K10jYg0GxO/LIT1cl3mIj8DL+zf9kqqeqw2xjDv2w+y5BbREWskgaCXENA4kmwHig2Rfgixumc7K2qhc780Sxk/AFfvQEREBERAREQEREET9I4fi2l+Vt+5lUH4fgzpqSsqG3/ALM6nzD9CYvaXeDgzwJU69Ipt8LhPKrj+7lXIahMOZVR4zTyezLDDGeYDtsLjtF7or2Ojljt2VdG472kVEYJ32dZkgA6gCIz75UzzShjXOcbNaC5xPAAC5KqhoTiT8IxiEynJs5nU8+/cGkmN5PYD63uhTtrqxz0TCJw02fORTt7n3Mn0Gv38yERAYY/GsWlIJBqJZZL8ckbWueB4MaB4BY1au/G+G/KI/Mrvuj9gWYV9W4ezGaeM9rhnk8tmPEqO9XzrYrhnyuAfGQBFWl0xx9uHUU9S8Ztm31W/nvcQ1jb9QLiLnqFyqzOnxHSGsDMzqiQ3eGXywwsBsSGk5WNFwL8Tu4kq0GkWBQV8DoKlmeMkOsHOaQWm4ILSCowotIcC0flnFK6Wolfla8RHbBoaT6okcQ3id9ieARHG1WpDEmMLh6PKQL5GSOzHsGdgbfxXP6HaVVOD1e4vaxsmSogcTlIa7LI0s4B4sbHiCOVwZLxDX7GPyGHvd2yytZbwa11/ioc0jxd1bVT1L2NjdK4vLWXyjcBuub9W/tuguHUuD4XkG4dG4jtBaqparjbGMO/bt8wVaTDd9FD207Puwqs6szbF8N+UMRdrRaU4/Hh1JNUzXLYxuaOL3E2awdpJA7OKrRiGK4jpDWbMZ5i67mQMNoYmjrIJygC4Be7eTbsCkfpJVzmw4fCPZfJNK7viaxrfvXfBcFq10/ZgwqP7F6Q+Ut9cSZC1rAbMsWHdck3/oiP112pfEooy8MhmIFzHFIc/bYOa0E9gPddZ1cax58NnbBVPfJSl2R7ZMxdAb2Lm33tA62cLA7r8erOv9v/AGx3+uP/AJqKNL8bbiFZNUiAU+1yl0YdnGYNDS69hxtc7uJKC4THAgEG4O8EcCD1rK5TVXXmowege43Oy2ZJ4nZOdH/6rq0BERAREQEREEY9IUfilnZVRfYkXKdGx34fEB/lw+Tn/wBV1/SBYTg97XtUQk9gs8X8x8VxfRtd/a64f5MZ+Dz/AFRXk6/MC9HxMTNFmVUef94yzHj4ZD7y8LTjTN2IwYbG696enyyE/wB+UnKXcj6rGG/NxU2688C9Kwp8jRd9M4TjtYAWyDuynN7igTQLBfT8SpILXa6QOk3XGzZ67794aR4hBZHVvgfoWD00RFnuiMsl+OeUF5B7QCG+6q06DOtieGfLKX75iuDKPVd3H6lTvQ31cSw8HiKyn3domYiJ+1845JS4a1kTiw1Eoic4biI8rnOAPbYDuJUT6p9AmYxJUbaZ0UUAjzCPLneZM9gC4ENHqHfY9SnLWjomcVoHRMIEzHCWG+4F7QRlJ6gWucO+yrrheK1+BVL8rX0spGV7JWeq8A9bTucL7w4eB3m4T9h+qPCoSD6KZiOuWSR30bhvkq9aemD/APSrRStayFspYxrAAyzAGEtA3WLg4+K6Wq1i4xioNPDc5hZzaSIhxB3es7eWjnvC5vSHQ2soHRsnp3AvYHjIDIBckFpc0EZhbeL9YQWqwF2agpTzpoj8YmqrGro2xbDflUPm4BWT1b1xnwiiLmOY5sAicHgh14Rsyd/Uct/FVn0BNsVwzn6ZTj+K0FF2l3pI4e50FBOPZjklid+9a1zSeX5IjxXM6lNHcOxH0qKsh2s7C17LySMvERZ1mtcL2da5/TCnbSbA48QpZqab2JG2uOLXDe17e0EAqsuN6MV+B1QkLHtDHHZVMWbIb7g7MPYO/wBl3aCHDiROx1SYR/0P8Wf/AHqOtLG6PYfWPpn4bNM5gbndFNLZrnDNks6UXIBF++3Uudn1x4o6Is27Gki20bGwSfH2Qe0ALXQbVxV4pM2SZkkNOXZ5ZpQ4PlubuEebe9x/O4C5O/gQsJoOac4fSmjhdBTuZmjjf7TQ4k+t6xuSSTe5vde6vlS07YmMjY0MYxoY1o4Na0WAHgF9UBERAREQEREGskYcCHAOB4gi4PgtYYGsvlY1t+OUAfUvoiDBC+cVOxvssa3uAH1L6ogL5NpmA3DGg8b5Re/O6+qIC0lha8Wc0OHJwBHmt0QaRxNaLNaGjkAAPJboiAvgyjjDswiYHXvcNaDfney+6ICwQsog/KzDog7MIYw7mGNB+Nl+pEQEREBERAREQEREArRj79RHetisMdcX3+II8igzffwQlZWrkGQsrWM7hx8ePitigIiICLVu/ms3QZRECDCyiICIsFBlERAREQEREBERAREQEREBERAREQEREBERAREQEREBERAREQER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72" name="Picture 12" descr="http://www.publicdomainpictures.net/pictures/20000/nahled/symbol-of-mal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86776" y="1428736"/>
            <a:ext cx="686036" cy="1036641"/>
          </a:xfrm>
          <a:prstGeom prst="rect">
            <a:avLst/>
          </a:prstGeom>
          <a:noFill/>
        </p:spPr>
      </p:pic>
      <p:sp>
        <p:nvSpPr>
          <p:cNvPr id="25" name="Улыбающееся лицо 24"/>
          <p:cNvSpPr/>
          <p:nvPr/>
        </p:nvSpPr>
        <p:spPr>
          <a:xfrm>
            <a:off x="8072462" y="142852"/>
            <a:ext cx="857224" cy="85725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74" name="AutoShape 14" descr="data:image/jpeg;base64,/9j/4AAQSkZJRgABAQAAAQABAAD/2wCEAAkGBxQSEhUUEBQUFBIPEBQSEBQUDw8UFBUQFBUYFxUYFBUYHCggGBolGxUWITEhJSkrLi4uFx8zODMsNygtLiwBCgoKDA0OEAwNFCwZFBkrLCssLCw3LCwrLCsrKywrKysrKyssKysrKysrKysrKysrKysrKysrKysrKysrKysrK//AABEIAOEA4QMBIgACEQEDEQH/xAAcAAEAAgMBAQEAAAAAAAAAAAAAAgYBAwUHCAT/xABIEAACAgACAgwICwUJAAAAAAAAAQIDBBEFEgYHITEzUXOBk7Gy0TI0QVNicXKRCBMUI1JhdHWhs/AiVIKU0hYXJEJDY5Kiwf/EABYBAQEBAAAAAAAAAAAAAAAAAAABAv/EABcRAQEBAQAAAAAAAAAAAAAAAAABEUH/2gAMAwEAAhEDEQA/APcQAAAAAAAAAAAAAAAAAAAAAAAAAAAAAAAAAAAAAAAAAAAAAAAAAAAAAAAAAAAAAAAAAAAAAAAAAAAAAAAAAAAAAArGkbbLbJrXlCuuWpFQk4ttb7k19YFnBT/kr85b09nePkn+5b09veMouAKd8l9O3prO8PD+nb01neBcQU50+nb09veYdPp29Pb3gXIFKlW/JO3prO81uL+nb01neBeQUR63kss6WzvMqya/1LOls7wL0Cjq+fnLOls7x8fZ5yzpbO8C8Aozvs87Z0tnea5YizztvS2d4F9B5+8Vb523pZ95rli7fPW9LPvIPRAee0aVvrlrKyUst+M5OSa594vuFuU4Rmt6cVJc6zKNoAAAAAAAAAAAAAVuzwp8rPrZZCuT8KfKz7TLBBIZEkYyKiORGSNjRBgQZFk2YZBpmVfSGzzR9MnCeJi5LfVcLLEvJuygms/qzKtt07Jp16uCqbirK1ZiJL/NCTajXnxfstvj3PrPH8wr6b0PpzDYpZ4a6FuSzkk2ppP6UJJSXOjpOJ8t6N0hZh7I20ycLK3nFrqfGn5V5T6V2N6VWLwtOIisvjYZyS3ozi3Ga5pRYH63Aib2iDiEajDJ6pjIg0yianE/S0a5RCvzzRfNDcBVyUOpFFsRe9DcBVyUOyiD9gAKAAAAAAAAAAAFdl4U+Un2mWIrsvClyk+0yxKwMjJgqMEZImQkFRyItGxkSDwfbuwMoY6Njz1L6I6r8mtXnGS5lqv+I88PqLZRsdpx1LpvTyz1q5xy1q58cf8A1eU8i0htQYyEmqZ02wz/AGZa7rll6UZLJczZFedH0ZtZ4CVOjcPGxZSlGdmXFGycpR/6tPnKpsU2o9SyNmPnCag81RXrOMmt74ybSzXopbvH5H6pkURcSDXWbWQCNTIyRtaINAamQZtaNUiDTNF40RwFXJR6ikMvGieBr5OPUFfrAAAAAAAAAAAAACvSW7LlJ9plhK/JbsuUn2mWJUcjBIwVGERaJpGGgINEcjYcfZVphYPCXYh79UHqLjtl+zBf8mubMK8i209ml/yyVOFvsqrw2UJfFWShr3b823F5vLPVy9F8ZTP7U4798xX83f8A1HMvtc5OUm3KcnKTe+5N5tvnNZlXYWynHfvmK/m7/wCo9z2tNkTxuDUrZa19EnVc95ye/CT9cWudM+dC97T+m/k+OVcnlXjI/FPiVq3an784/wAYHvORgnIiyog2QZNoiwNbRrnE2NkGBoki76J4Gvk49RTZouWiOAr5OPURX6wAAAAAAAAAAAAA4M1uy9uXaZ3jhTW7L25dbLEqBgzkMioxkYZJow0BCR45t7aczdWDg/B+fu3fK81Wnzaz54nsOKvjXCU5vVhXBzm+KMVm37kfKmyLSssXibsRPfusckuKO9CPNFJcxKsc0AEUJ02OMlKLalGSlFrfUk801zkAB9Q7F9LrGYSm9b9sPnFxWR/ZmvVrJ82R1GeR7Rum8pW4Sb8L5+n2luWJc2q+ZnrvkKiGRFkkhkBpkjW0bmiMl1gami4aJ4Gvk49RUJIt+iuBr5OPURX6wAAAAAAAAAAAAA4k9+Xty62ds4k1uy9uXWyxKhkRyJkcioMiSyIgedbdenviMGsPB5WY2WUuNUQyc/e9WPqcjwM972ydr23SF0bqb4RcalWq7FPV3HKWalHPLPW4vIeb47au0lW9yhWL6Vd1TXubUvwJVilg/fpbQ1+Fko4mmypyTcVODjrJb7i958x+SmiU21CMpNJyajFtqK328vIRWsA7+jtheOvjGdWFtcJpShJpQjKLWaac2k015QPwaA0pLC4mq+G/TYpZfSjvTjzxbXOfUOHxEbIRsrecLIqcHxxkk0/c0eHaO2pMdPJ2umlPf1rNeS5oJp+89i2M6JeEwtVErHa6YuOu1lms20kvIknkvUUdLMi2SyMMIgzWzZmQYEZFu0VwNfJx6ioyLdovga+Tj1EV+oAAAAAAAAAAAAAONJbsvafWzsnGk92XtS62WJUSLRJmCoi0MiSMSA1TQSEggPGfhAcJhOTu7UDh7THjeI+7r+1Wdz4QHCYTk7u1A4m0v45iPu6/tVkaefn1JsR8Qwf2LDfkwPls+pNiPiGD+xYb8mAg6mRgkmRYRFmGZZgCDItE2iLA1TRbtF8DXyceoqVhbNFcDXyceoiv1gAAAAAAAAAAAABxW92XtS62do4kvCl7Uu0yxKNmA0YyKg2YkzLDA1yRhsnkQcQPGPhAP5zCcnd2oHE2mPG8R93X9qs7nwgF85hOTu7UDibTHjeI+7r+1WTrTz8+pdiHiGD+w4f8mB8tH1PsQ8Qwf2LDflQEHTSIuJtNcmEQaMNGWMwINEGieZiQGiaLborga+Tj1FTky26M4Gvk49RFfqAAAAAAAAAAAAADiy35e3LrZ2jiz8KXty6yxKGEAVAiyRFgRYYDA8X+EDwmD5O7tQOHtL+OYj7uv7VZ6Ptl7B7dJyolVbXX8RGyMlYp7us4tZaqfEzn7Atre7AX22WXVTVuFsoSgrM1Kbi83mluLV/EivCD6o2IL/AYP7DhvyYHlP8Acnif3nD+67+k9i0LgnRhqKW1J0YeqpySaTdcFFtevIQfqyNTRuyISRRqkjGROSMSRBraIyNjRFoDS1uFs0bwVfJx6iqSLXo3gq+Tj1EV+kAAAAAAAAAAAAAOTicO4ybyzjJ5ppZ5Z7+Z1gBxN3ifuZJR+p+5nZBdTHF1XxP3MxqPifuO2BpjhuBGUDvGBpjgan6yY1P1kWAwNMcHV/WRFxLCYGmK9l+siEl+smWUDTFXfq/AhzP3MtYCqnL1fgyEv1uFvBBTI0Tm0orNv1luw1WpCMfoxS9yNoAAAAAAAAAAAAAAAAAAAAAAAAAAAAAAAAAAAAAAAAAAAAAAAAAAAAAAAAAAAAAAAAAAAAAAAAAAAAAAAAAAAAAAAAAAAAAAAAAAAAAAAAAAAAAAAAAAAAAAAAAAAAAA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76" name="AutoShape 16" descr="data:image/jpeg;base64,/9j/4AAQSkZJRgABAQAAAQABAAD/2wCEAAkGBxQSEhUUEBQUFBIPEBQSEBQUDw8UFBUQFBUYFxUYFBUYHCggGBolGxUWITEhJSkrLi4uFx8zODMsNygtLiwBCgoKDA0OEAwNFCwZFBkrLCssLCw3LCwrLCsrKywrKysrKyssKysrKysrKysrKysrKysrKysrKysrKysrKysrK//AABEIAOEA4QMBIgACEQEDEQH/xAAcAAEAAgMBAQEAAAAAAAAAAAAAAgYBAwUHCAT/xABIEAACAgACAgwICwUJAAAAAAAAAQIDBBEFEgYHITEzUXOBk7Gy0TI0QVNicXKRCBMUI1JhdHWhs/AiVIKU0hYXJEJDY5Kiwf/EABYBAQEBAAAAAAAAAAAAAAAAAAABAv/EABcRAQEBAQAAAAAAAAAAAAAAAAABEUH/2gAMAwEAAhEDEQA/APcQAAAAAAAAAAAAAAAAAAAAAAAAAAAAAAAAAAAAAAAAAAAAAAAAAAAAAAAAAAAAAAAAAAAAAAAAAAAAAAAAAAAAAArGkbbLbJrXlCuuWpFQk4ttb7k19YFnBT/kr85b09nePkn+5b09veMouAKd8l9O3prO8PD+nb01neBcQU50+nb09veYdPp29Pb3gXIFKlW/JO3prO81uL+nb01neBeQUR63kss6WzvMqya/1LOls7wL0Cjq+fnLOls7x8fZ5yzpbO8C8Aozvs87Z0tnea5YizztvS2d4F9B5+8Vb523pZ95rli7fPW9LPvIPRAee0aVvrlrKyUst+M5OSa594vuFuU4Rmt6cVJc6zKNoAAAAAAAAAAAAAVuzwp8rPrZZCuT8KfKz7TLBBIZEkYyKiORGSNjRBgQZFk2YZBpmVfSGzzR9MnCeJi5LfVcLLEvJuygms/qzKtt07Jp16uCqbirK1ZiJL/NCTajXnxfstvj3PrPH8wr6b0PpzDYpZ4a6FuSzkk2ppP6UJJSXOjpOJ8t6N0hZh7I20ycLK3nFrqfGn5V5T6V2N6VWLwtOIisvjYZyS3ozi3Ga5pRYH63Aib2iDiEajDJ6pjIg0yianE/S0a5RCvzzRfNDcBVyUOpFFsRe9DcBVyUOyiD9gAKAAAAAAAAAAAFdl4U+Un2mWIrsvClyk+0yxKwMjJgqMEZImQkFRyItGxkSDwfbuwMoY6Njz1L6I6r8mtXnGS5lqv+I88PqLZRsdpx1LpvTyz1q5xy1q58cf8A1eU8i0htQYyEmqZ02wz/AGZa7rll6UZLJczZFedH0ZtZ4CVOjcPGxZSlGdmXFGycpR/6tPnKpsU2o9SyNmPnCag81RXrOMmt74ybSzXopbvH5H6pkURcSDXWbWQCNTIyRtaINAamQZtaNUiDTNF40RwFXJR6ikMvGieBr5OPUFfrAAAAAAAAAAAAACvSW7LlJ9plhK/JbsuUn2mWJUcjBIwVGERaJpGGgINEcjYcfZVphYPCXYh79UHqLjtl+zBf8mubMK8i209ml/yyVOFvsqrw2UJfFWShr3b823F5vLPVy9F8ZTP7U4798xX83f8A1HMvtc5OUm3KcnKTe+5N5tvnNZlXYWynHfvmK/m7/wCo9z2tNkTxuDUrZa19EnVc95ye/CT9cWudM+dC97T+m/k+OVcnlXjI/FPiVq3an784/wAYHvORgnIiyog2QZNoiwNbRrnE2NkGBoki76J4Gvk49RTZouWiOAr5OPURX6wAAAAAAAAAAAAA4M1uy9uXaZ3jhTW7L25dbLEqBgzkMioxkYZJow0BCR45t7aczdWDg/B+fu3fK81Wnzaz54nsOKvjXCU5vVhXBzm+KMVm37kfKmyLSssXibsRPfusckuKO9CPNFJcxKsc0AEUJ02OMlKLalGSlFrfUk801zkAB9Q7F9LrGYSm9b9sPnFxWR/ZmvVrJ82R1GeR7Rum8pW4Sb8L5+n2luWJc2q+ZnrvkKiGRFkkhkBpkjW0bmiMl1gami4aJ4Gvk49RUJIt+iuBr5OPURX6wAAAAAAAAAAAAA4k9+Xty62ds4k1uy9uXWyxKhkRyJkcioMiSyIgedbdenviMGsPB5WY2WUuNUQyc/e9WPqcjwM972ydr23SF0bqb4RcalWq7FPV3HKWalHPLPW4vIeb47au0lW9yhWL6Vd1TXubUvwJVilg/fpbQ1+Fko4mmypyTcVODjrJb7i958x+SmiU21CMpNJyajFtqK328vIRWsA7+jtheOvjGdWFtcJpShJpQjKLWaac2k015QPwaA0pLC4mq+G/TYpZfSjvTjzxbXOfUOHxEbIRsrecLIqcHxxkk0/c0eHaO2pMdPJ2umlPf1rNeS5oJp+89i2M6JeEwtVErHa6YuOu1lms20kvIknkvUUdLMi2SyMMIgzWzZmQYEZFu0VwNfJx6ioyLdovga+Tj1EV+oAAAAAAAAAAAAAONJbsvafWzsnGk92XtS62WJUSLRJmCoi0MiSMSA1TQSEggPGfhAcJhOTu7UDh7THjeI+7r+1Wdz4QHCYTk7u1A4m0v45iPu6/tVkaefn1JsR8Qwf2LDfkwPls+pNiPiGD+xYb8mAg6mRgkmRYRFmGZZgCDItE2iLA1TRbtF8DXyceoqVhbNFcDXyceoiv1gAAAAAAAAAAAABxW92XtS62do4kvCl7Uu0yxKNmA0YyKg2YkzLDA1yRhsnkQcQPGPhAP5zCcnd2oHE2mPG8R93X9qs7nwgF85hOTu7UDibTHjeI+7r+1WTrTz8+pdiHiGD+w4f8mB8tH1PsQ8Qwf2LDflQEHTSIuJtNcmEQaMNGWMwINEGieZiQGiaLborga+Tj1FTky26M4Gvk49RFfqAAAAAAAAAAAAADiy35e3LrZ2jiz8KXty6yxKGEAVAiyRFgRYYDA8X+EDwmD5O7tQOHtL+OYj7uv7VZ6Ptl7B7dJyolVbXX8RGyMlYp7us4tZaqfEzn7Atre7AX22WXVTVuFsoSgrM1Kbi83mluLV/EivCD6o2IL/AYP7DhvyYHlP8Acnif3nD+67+k9i0LgnRhqKW1J0YeqpySaTdcFFtevIQfqyNTRuyISRRqkjGROSMSRBraIyNjRFoDS1uFs0bwVfJx6iqSLXo3gq+Tj1EV+kAAAAAAAAAAAAAOTicO4ybyzjJ5ppZ5Z7+Z1gBxN3ifuZJR+p+5nZBdTHF1XxP3MxqPifuO2BpjhuBGUDvGBpjgan6yY1P1kWAwNMcHV/WRFxLCYGmK9l+siEl+smWUDTFXfq/AhzP3MtYCqnL1fgyEv1uFvBBTI0Tm0orNv1luw1WpCMfoxS9yNoAAAAAAAAAAAAAAAAAAAAAAAAAAAAAAAAAAAAAAAAAAAAAAAAAAAAAAAAAAAAAAAAAAAAAAAAAAAAAAAAAAAAAAAAAAAAAAAAAAAAAAAAAAAAAAAAAAAAAAAAAAAAAA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78" name="AutoShape 18" descr="data:image/jpeg;base64,/9j/4AAQSkZJRgABAQAAAQABAAD/2wCEAAkGBxQSEhUUEBQUFBIPEBQSEBQUDw8UFBUQFBUYFxUYFBUYHCggGBolGxUWITEhJSkrLi4uFx8zODMsNygtLiwBCgoKDA0OEAwNFCwZFBkrLCssLCw3LCwrLCsrKywrKysrKyssKysrKysrKysrKysrKysrKysrKysrKysrKysrK//AABEIAOEA4QMBIgACEQEDEQH/xAAcAAEAAgMBAQEAAAAAAAAAAAAAAgYBAwUHCAT/xABIEAACAgACAgwICwUJAAAAAAAAAQIDBBEFEgYHITEzUXOBk7Gy0TI0QVNicXKRCBMUI1JhdHWhs/AiVIKU0hYXJEJDY5Kiwf/EABYBAQEBAAAAAAAAAAAAAAAAAAABAv/EABcRAQEBAQAAAAAAAAAAAAAAAAABEUH/2gAMAwEAAhEDEQA/APcQAAAAAAAAAAAAAAAAAAAAAAAAAAAAAAAAAAAAAAAAAAAAAAAAAAAAAAAAAAAAAAAAAAAAAAAAAAAAAAAAAAAAAArGkbbLbJrXlCuuWpFQk4ttb7k19YFnBT/kr85b09nePkn+5b09veMouAKd8l9O3prO8PD+nb01neBcQU50+nb09veYdPp29Pb3gXIFKlW/JO3prO81uL+nb01neBeQUR63kss6WzvMqya/1LOls7wL0Cjq+fnLOls7x8fZ5yzpbO8C8Aozvs87Z0tnea5YizztvS2d4F9B5+8Vb523pZ95rli7fPW9LPvIPRAee0aVvrlrKyUst+M5OSa594vuFuU4Rmt6cVJc6zKNoAAAAAAAAAAAAAVuzwp8rPrZZCuT8KfKz7TLBBIZEkYyKiORGSNjRBgQZFk2YZBpmVfSGzzR9MnCeJi5LfVcLLEvJuygms/qzKtt07Jp16uCqbirK1ZiJL/NCTajXnxfstvj3PrPH8wr6b0PpzDYpZ4a6FuSzkk2ppP6UJJSXOjpOJ8t6N0hZh7I20ycLK3nFrqfGn5V5T6V2N6VWLwtOIisvjYZyS3ozi3Ga5pRYH63Aib2iDiEajDJ6pjIg0yianE/S0a5RCvzzRfNDcBVyUOpFFsRe9DcBVyUOyiD9gAKAAAAAAAAAAAFdl4U+Un2mWIrsvClyk+0yxKwMjJgqMEZImQkFRyItGxkSDwfbuwMoY6Njz1L6I6r8mtXnGS5lqv+I88PqLZRsdpx1LpvTyz1q5xy1q58cf8A1eU8i0htQYyEmqZ02wz/AGZa7rll6UZLJczZFedH0ZtZ4CVOjcPGxZSlGdmXFGycpR/6tPnKpsU2o9SyNmPnCag81RXrOMmt74ybSzXopbvH5H6pkURcSDXWbWQCNTIyRtaINAamQZtaNUiDTNF40RwFXJR6ikMvGieBr5OPUFfrAAAAAAAAAAAAACvSW7LlJ9plhK/JbsuUn2mWJUcjBIwVGERaJpGGgINEcjYcfZVphYPCXYh79UHqLjtl+zBf8mubMK8i209ml/yyVOFvsqrw2UJfFWShr3b823F5vLPVy9F8ZTP7U4798xX83f8A1HMvtc5OUm3KcnKTe+5N5tvnNZlXYWynHfvmK/m7/wCo9z2tNkTxuDUrZa19EnVc95ye/CT9cWudM+dC97T+m/k+OVcnlXjI/FPiVq3an784/wAYHvORgnIiyog2QZNoiwNbRrnE2NkGBoki76J4Gvk49RTZouWiOAr5OPURX6wAAAAAAAAAAAAA4M1uy9uXaZ3jhTW7L25dbLEqBgzkMioxkYZJow0BCR45t7aczdWDg/B+fu3fK81Wnzaz54nsOKvjXCU5vVhXBzm+KMVm37kfKmyLSssXibsRPfusckuKO9CPNFJcxKsc0AEUJ02OMlKLalGSlFrfUk801zkAB9Q7F9LrGYSm9b9sPnFxWR/ZmvVrJ82R1GeR7Rum8pW4Sb8L5+n2luWJc2q+ZnrvkKiGRFkkhkBpkjW0bmiMl1gami4aJ4Gvk49RUJIt+iuBr5OPURX6wAAAAAAAAAAAAA4k9+Xty62ds4k1uy9uXWyxKhkRyJkcioMiSyIgedbdenviMGsPB5WY2WUuNUQyc/e9WPqcjwM972ydr23SF0bqb4RcalWq7FPV3HKWalHPLPW4vIeb47au0lW9yhWL6Vd1TXubUvwJVilg/fpbQ1+Fko4mmypyTcVODjrJb7i958x+SmiU21CMpNJyajFtqK328vIRWsA7+jtheOvjGdWFtcJpShJpQjKLWaac2k015QPwaA0pLC4mq+G/TYpZfSjvTjzxbXOfUOHxEbIRsrecLIqcHxxkk0/c0eHaO2pMdPJ2umlPf1rNeS5oJp+89i2M6JeEwtVErHa6YuOu1lms20kvIknkvUUdLMi2SyMMIgzWzZmQYEZFu0VwNfJx6ioyLdovga+Tj1EV+oAAAAAAAAAAAAAONJbsvafWzsnGk92XtS62WJUSLRJmCoi0MiSMSA1TQSEggPGfhAcJhOTu7UDh7THjeI+7r+1Wdz4QHCYTk7u1A4m0v45iPu6/tVkaefn1JsR8Qwf2LDfkwPls+pNiPiGD+xYb8mAg6mRgkmRYRFmGZZgCDItE2iLA1TRbtF8DXyceoqVhbNFcDXyceoiv1gAAAAAAAAAAAABxW92XtS62do4kvCl7Uu0yxKNmA0YyKg2YkzLDA1yRhsnkQcQPGPhAP5zCcnd2oHE2mPG8R93X9qs7nwgF85hOTu7UDibTHjeI+7r+1WTrTz8+pdiHiGD+w4f8mB8tH1PsQ8Qwf2LDflQEHTSIuJtNcmEQaMNGWMwINEGieZiQGiaLborga+Tj1FTky26M4Gvk49RFfqAAAAAAAAAAAAADiy35e3LrZ2jiz8KXty6yxKGEAVAiyRFgRYYDA8X+EDwmD5O7tQOHtL+OYj7uv7VZ6Ptl7B7dJyolVbXX8RGyMlYp7us4tZaqfEzn7Atre7AX22WXVTVuFsoSgrM1Kbi83mluLV/EivCD6o2IL/AYP7DhvyYHlP8Acnif3nD+67+k9i0LgnRhqKW1J0YeqpySaTdcFFtevIQfqyNTRuyISRRqkjGROSMSRBraIyNjRFoDS1uFs0bwVfJx6iqSLXo3gq+Tj1EV+kAAAAAAAAAAAAAOTicO4ybyzjJ5ppZ5Z7+Z1gBxN3ifuZJR+p+5nZBdTHF1XxP3MxqPifuO2BpjhuBGUDvGBpjgan6yY1P1kWAwNMcHV/WRFxLCYGmK9l+siEl+smWUDTFXfq/AhzP3MtYCqnL1fgyEv1uFvBBTI0Tm0orNv1luw1WpCMfoxS9yNoAAAAAAAAAAAAAAAAAAAAAAAAAAAAAAAAAAAAAAAAAAAAAAAAAAAAAAAAAAAAAAAAAAAAAAAAAAAAAAAAAAAAAAAAAAAAAAAAAAAAAAAAAAAAAAAAAAAAAAAAAAAAAA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0" name="AutoShape 20" descr="data:image/jpeg;base64,/9j/4AAQSkZJRgABAQAAAQABAAD/2wCEAAkGBxQSEhUUEBQUFBIPEBQSEBQUDw8UFBUQFBUYFxUYFBUYHCggGBolGxUWITEhJSkrLi4uFx8zODMsNygtLiwBCgoKDA0OEAwNFCwZFBkrLCssLCw3LCwrLCsrKywrKysrKyssKysrKysrKysrKysrKysrKysrKysrKysrKysrK//AABEIAOEA4QMBIgACEQEDEQH/xAAcAAEAAgMBAQEAAAAAAAAAAAAAAgYBAwUHCAT/xABIEAACAgACAgwICwUJAAAAAAAAAQIDBBEFEgYHITEzUXOBk7Gy0TI0QVNicXKRCBMUI1JhdHWhs/AiVIKU0hYXJEJDY5Kiwf/EABYBAQEBAAAAAAAAAAAAAAAAAAABAv/EABcRAQEBAQAAAAAAAAAAAAAAAAABEUH/2gAMAwEAAhEDEQA/APcQAAAAAAAAAAAAAAAAAAAAAAAAAAAAAAAAAAAAAAAAAAAAAAAAAAAAAAAAAAAAAAAAAAAAAAAAAAAAAAAAAAAAAArGkbbLbJrXlCuuWpFQk4ttb7k19YFnBT/kr85b09nePkn+5b09veMouAKd8l9O3prO8PD+nb01neBcQU50+nb09veYdPp29Pb3gXIFKlW/JO3prO81uL+nb01neBeQUR63kss6WzvMqya/1LOls7wL0Cjq+fnLOls7x8fZ5yzpbO8C8Aozvs87Z0tnea5YizztvS2d4F9B5+8Vb523pZ95rli7fPW9LPvIPRAee0aVvrlrKyUst+M5OSa594vuFuU4Rmt6cVJc6zKNoAAAAAAAAAAAAAVuzwp8rPrZZCuT8KfKz7TLBBIZEkYyKiORGSNjRBgQZFk2YZBpmVfSGzzR9MnCeJi5LfVcLLEvJuygms/qzKtt07Jp16uCqbirK1ZiJL/NCTajXnxfstvj3PrPH8wr6b0PpzDYpZ4a6FuSzkk2ppP6UJJSXOjpOJ8t6N0hZh7I20ycLK3nFrqfGn5V5T6V2N6VWLwtOIisvjYZyS3ozi3Ga5pRYH63Aib2iDiEajDJ6pjIg0yianE/S0a5RCvzzRfNDcBVyUOpFFsRe9DcBVyUOyiD9gAKAAAAAAAAAAAFdl4U+Un2mWIrsvClyk+0yxKwMjJgqMEZImQkFRyItGxkSDwfbuwMoY6Njz1L6I6r8mtXnGS5lqv+I88PqLZRsdpx1LpvTyz1q5xy1q58cf8A1eU8i0htQYyEmqZ02wz/AGZa7rll6UZLJczZFedH0ZtZ4CVOjcPGxZSlGdmXFGycpR/6tPnKpsU2o9SyNmPnCag81RXrOMmt74ybSzXopbvH5H6pkURcSDXWbWQCNTIyRtaINAamQZtaNUiDTNF40RwFXJR6ikMvGieBr5OPUFfrAAAAAAAAAAAAACvSW7LlJ9plhK/JbsuUn2mWJUcjBIwVGERaJpGGgINEcjYcfZVphYPCXYh79UHqLjtl+zBf8mubMK8i209ml/yyVOFvsqrw2UJfFWShr3b823F5vLPVy9F8ZTP7U4798xX83f8A1HMvtc5OUm3KcnKTe+5N5tvnNZlXYWynHfvmK/m7/wCo9z2tNkTxuDUrZa19EnVc95ye/CT9cWudM+dC97T+m/k+OVcnlXjI/FPiVq3an784/wAYHvORgnIiyog2QZNoiwNbRrnE2NkGBoki76J4Gvk49RTZouWiOAr5OPURX6wAAAAAAAAAAAAA4M1uy9uXaZ3jhTW7L25dbLEqBgzkMioxkYZJow0BCR45t7aczdWDg/B+fu3fK81Wnzaz54nsOKvjXCU5vVhXBzm+KMVm37kfKmyLSssXibsRPfusckuKO9CPNFJcxKsc0AEUJ02OMlKLalGSlFrfUk801zkAB9Q7F9LrGYSm9b9sPnFxWR/ZmvVrJ82R1GeR7Rum8pW4Sb8L5+n2luWJc2q+ZnrvkKiGRFkkhkBpkjW0bmiMl1gami4aJ4Gvk49RUJIt+iuBr5OPURX6wAAAAAAAAAAAAA4k9+Xty62ds4k1uy9uXWyxKhkRyJkcioMiSyIgedbdenviMGsPB5WY2WUuNUQyc/e9WPqcjwM972ydr23SF0bqb4RcalWq7FPV3HKWalHPLPW4vIeb47au0lW9yhWL6Vd1TXubUvwJVilg/fpbQ1+Fko4mmypyTcVODjrJb7i958x+SmiU21CMpNJyajFtqK328vIRWsA7+jtheOvjGdWFtcJpShJpQjKLWaac2k015QPwaA0pLC4mq+G/TYpZfSjvTjzxbXOfUOHxEbIRsrecLIqcHxxkk0/c0eHaO2pMdPJ2umlPf1rNeS5oJp+89i2M6JeEwtVErHa6YuOu1lms20kvIknkvUUdLMi2SyMMIgzWzZmQYEZFu0VwNfJx6ioyLdovga+Tj1EV+oAAAAAAAAAAAAAONJbsvafWzsnGk92XtS62WJUSLRJmCoi0MiSMSA1TQSEggPGfhAcJhOTu7UDh7THjeI+7r+1Wdz4QHCYTk7u1A4m0v45iPu6/tVkaefn1JsR8Qwf2LDfkwPls+pNiPiGD+xYb8mAg6mRgkmRYRFmGZZgCDItE2iLA1TRbtF8DXyceoqVhbNFcDXyceoiv1gAAAAAAAAAAAABxW92XtS62do4kvCl7Uu0yxKNmA0YyKg2YkzLDA1yRhsnkQcQPGPhAP5zCcnd2oHE2mPG8R93X9qs7nwgF85hOTu7UDibTHjeI+7r+1WTrTz8+pdiHiGD+w4f8mB8tH1PsQ8Qwf2LDflQEHTSIuJtNcmEQaMNGWMwINEGieZiQGiaLborga+Tj1FTky26M4Gvk49RFfqAAAAAAAAAAAAADiy35e3LrZ2jiz8KXty6yxKGEAVAiyRFgRYYDA8X+EDwmD5O7tQOHtL+OYj7uv7VZ6Ptl7B7dJyolVbXX8RGyMlYp7us4tZaqfEzn7Atre7AX22WXVTVuFsoSgrM1Kbi83mluLV/EivCD6o2IL/AYP7DhvyYHlP8Acnif3nD+67+k9i0LgnRhqKW1J0YeqpySaTdcFFtevIQfqyNTRuyISRRqkjGROSMSRBraIyNjRFoDS1uFs0bwVfJx6iqSLXo3gq+Tj1EV+kAAAAAAAAAAAAAOTicO4ybyzjJ5ppZ5Z7+Z1gBxN3ifuZJR+p+5nZBdTHF1XxP3MxqPifuO2BpjhuBGUDvGBpjgan6yY1P1kWAwNMcHV/WRFxLCYGmK9l+siEl+smWUDTFXfq/AhzP3MtYCqnL1fgyEv1uFvBBTI0Tm0orNv1luw1WpCMfoxS9yNoAAAAAAAAAAAAAAAAAAAAAAAAAAAAAAAAAAAAAAAAAAAAAAAAAAAAAAAAAAAAAAAAAAAAAAAAAAAAAAAAAAAAAAAAAAAAAAAAAAAAAAAAAAAAAAAAAAAAAAAAAAAAAA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2" name="AutoShape 22" descr="data:image/jpeg;base64,/9j/4AAQSkZJRgABAQAAAQABAAD/2wCEAAkGBxQSEhUUEBQUFBIPEBQSEBQUDw8UFBUQFBUYFxUYFBUYHCggGBolGxUWITEhJSkrLi4uFx8zODMsNygtLiwBCgoKDA0OEAwNFCwZFBkrLCssLCw3LCwrLCsrKywrKysrKyssKysrKysrKysrKysrKysrKysrKysrKysrKysrK//AABEIAOEA4QMBIgACEQEDEQH/xAAcAAEAAgMBAQEAAAAAAAAAAAAAAgYBAwUHCAT/xABIEAACAgACAgwICwUJAAAAAAAAAQIDBBEFEgYHITEzUXOBk7Gy0TI0QVNicXKRCBMUI1JhdHWhs/AiVIKU0hYXJEJDY5Kiwf/EABYBAQEBAAAAAAAAAAAAAAAAAAABAv/EABcRAQEBAQAAAAAAAAAAAAAAAAABEUH/2gAMAwEAAhEDEQA/APcQAAAAAAAAAAAAAAAAAAAAAAAAAAAAAAAAAAAAAAAAAAAAAAAAAAAAAAAAAAAAAAAAAAAAAAAAAAAAAAAAAAAAAArGkbbLbJrXlCuuWpFQk4ttb7k19YFnBT/kr85b09nePkn+5b09veMouAKd8l9O3prO8PD+nb01neBcQU50+nb09veYdPp29Pb3gXIFKlW/JO3prO81uL+nb01neBeQUR63kss6WzvMqya/1LOls7wL0Cjq+fnLOls7x8fZ5yzpbO8C8Aozvs87Z0tnea5YizztvS2d4F9B5+8Vb523pZ95rli7fPW9LPvIPRAee0aVvrlrKyUst+M5OSa594vuFuU4Rmt6cVJc6zKNoAAAAAAAAAAAAAVuzwp8rPrZZCuT8KfKz7TLBBIZEkYyKiORGSNjRBgQZFk2YZBpmVfSGzzR9MnCeJi5LfVcLLEvJuygms/qzKtt07Jp16uCqbirK1ZiJL/NCTajXnxfstvj3PrPH8wr6b0PpzDYpZ4a6FuSzkk2ppP6UJJSXOjpOJ8t6N0hZh7I20ycLK3nFrqfGn5V5T6V2N6VWLwtOIisvjYZyS3ozi3Ga5pRYH63Aib2iDiEajDJ6pjIg0yianE/S0a5RCvzzRfNDcBVyUOpFFsRe9DcBVyUOyiD9gAKAAAAAAAAAAAFdl4U+Un2mWIrsvClyk+0yxKwMjJgqMEZImQkFRyItGxkSDwfbuwMoY6Njz1L6I6r8mtXnGS5lqv+I88PqLZRsdpx1LpvTyz1q5xy1q58cf8A1eU8i0htQYyEmqZ02wz/AGZa7rll6UZLJczZFedH0ZtZ4CVOjcPGxZSlGdmXFGycpR/6tPnKpsU2o9SyNmPnCag81RXrOMmt74ybSzXopbvH5H6pkURcSDXWbWQCNTIyRtaINAamQZtaNUiDTNF40RwFXJR6ikMvGieBr5OPUFfrAAAAAAAAAAAAACvSW7LlJ9plhK/JbsuUn2mWJUcjBIwVGERaJpGGgINEcjYcfZVphYPCXYh79UHqLjtl+zBf8mubMK8i209ml/yyVOFvsqrw2UJfFWShr3b823F5vLPVy9F8ZTP7U4798xX83f8A1HMvtc5OUm3KcnKTe+5N5tvnNZlXYWynHfvmK/m7/wCo9z2tNkTxuDUrZa19EnVc95ye/CT9cWudM+dC97T+m/k+OVcnlXjI/FPiVq3an784/wAYHvORgnIiyog2QZNoiwNbRrnE2NkGBoki76J4Gvk49RTZouWiOAr5OPURX6wAAAAAAAAAAAAA4M1uy9uXaZ3jhTW7L25dbLEqBgzkMioxkYZJow0BCR45t7aczdWDg/B+fu3fK81Wnzaz54nsOKvjXCU5vVhXBzm+KMVm37kfKmyLSssXibsRPfusckuKO9CPNFJcxKsc0AEUJ02OMlKLalGSlFrfUk801zkAB9Q7F9LrGYSm9b9sPnFxWR/ZmvVrJ82R1GeR7Rum8pW4Sb8L5+n2luWJc2q+ZnrvkKiGRFkkhkBpkjW0bmiMl1gami4aJ4Gvk49RUJIt+iuBr5OPURX6wAAAAAAAAAAAAA4k9+Xty62ds4k1uy9uXWyxKhkRyJkcioMiSyIgedbdenviMGsPB5WY2WUuNUQyc/e9WPqcjwM972ydr23SF0bqb4RcalWq7FPV3HKWalHPLPW4vIeb47au0lW9yhWL6Vd1TXubUvwJVilg/fpbQ1+Fko4mmypyTcVODjrJb7i958x+SmiU21CMpNJyajFtqK328vIRWsA7+jtheOvjGdWFtcJpShJpQjKLWaac2k015QPwaA0pLC4mq+G/TYpZfSjvTjzxbXOfUOHxEbIRsrecLIqcHxxkk0/c0eHaO2pMdPJ2umlPf1rNeS5oJp+89i2M6JeEwtVErHa6YuOu1lms20kvIknkvUUdLMi2SyMMIgzWzZmQYEZFu0VwNfJx6ioyLdovga+Tj1EV+oAAAAAAAAAAAAAONJbsvafWzsnGk92XtS62WJUSLRJmCoi0MiSMSA1TQSEggPGfhAcJhOTu7UDh7THjeI+7r+1Wdz4QHCYTk7u1A4m0v45iPu6/tVkaefn1JsR8Qwf2LDfkwPls+pNiPiGD+xYb8mAg6mRgkmRYRFmGZZgCDItE2iLA1TRbtF8DXyceoqVhbNFcDXyceoiv1gAAAAAAAAAAAABxW92XtS62do4kvCl7Uu0yxKNmA0YyKg2YkzLDA1yRhsnkQcQPGPhAP5zCcnd2oHE2mPG8R93X9qs7nwgF85hOTu7UDibTHjeI+7r+1WTrTz8+pdiHiGD+w4f8mB8tH1PsQ8Qwf2LDflQEHTSIuJtNcmEQaMNGWMwINEGieZiQGiaLborga+Tj1FTky26M4Gvk49RFfqAAAAAAAAAAAAADiy35e3LrZ2jiz8KXty6yxKGEAVAiyRFgRYYDA8X+EDwmD5O7tQOHtL+OYj7uv7VZ6Ptl7B7dJyolVbXX8RGyMlYp7us4tZaqfEzn7Atre7AX22WXVTVuFsoSgrM1Kbi83mluLV/EivCD6o2IL/AYP7DhvyYHlP8Acnif3nD+67+k9i0LgnRhqKW1J0YeqpySaTdcFFtevIQfqyNTRuyISRRqkjGROSMSRBraIyNjRFoDS1uFs0bwVfJx6iqSLXo3gq+Tj1EV+kAAAAAAAAAAAAAOTicO4ybyzjJ5ppZ5Z7+Z1gBxN3ifuZJR+p+5nZBdTHF1XxP3MxqPifuO2BpjhuBGUDvGBpjgan6yY1P1kWAwNMcHV/WRFxLCYGmK9l+siEl+smWUDTFXfq/AhzP3MtYCqnL1fgyEv1uFvBBTI0Tm0orNv1luw1WpCMfoxS9yNoAAAAAAAAAAAAAAAAAAAAAAAAAAAAAAAAAAAAAAAAAAAAAAAAAAAAAAAAAAAAAAAAAAAAAAAAAAAAAAAAAAAAAAAAAAAAAAAAAAAAAAAAAAAAAAAAAAAAAAAAAAAAAA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4" name="AutoShape 24" descr="data:image/jpeg;base64,/9j/4AAQSkZJRgABAQAAAQABAAD/2wCEAAkGBxQSEhUUEBQUFBIPEBQSEBQUDw8UFBUQFBUYFxUYFBUYHCggGBolGxUWITEhJSkrLi4uFx8zODMsNygtLiwBCgoKDA0OEAwNFCwZFBkrLCssLCw3LCwrLCsrKywrKysrKyssKysrKysrKysrKysrKysrKysrKysrKysrKysrK//AABEIAOEA4QMBIgACEQEDEQH/xAAcAAEAAgMBAQEAAAAAAAAAAAAAAgYBAwUHCAT/xABIEAACAgACAgwICwUJAAAAAAAAAQIDBBEFEgYHITEzUXOBk7Gy0TI0QVNicXKRCBMUI1JhdHWhs/AiVIKU0hYXJEJDY5Kiwf/EABYBAQEBAAAAAAAAAAAAAAAAAAABAv/EABcRAQEBAQAAAAAAAAAAAAAAAAABEUH/2gAMAwEAAhEDEQA/APcQAAAAAAAAAAAAAAAAAAAAAAAAAAAAAAAAAAAAAAAAAAAAAAAAAAAAAAAAAAAAAAAAAAAAAAAAAAAAAAAAAAAAAArGkbbLbJrXlCuuWpFQk4ttb7k19YFnBT/kr85b09nePkn+5b09veMouAKd8l9O3prO8PD+nb01neBcQU50+nb09veYdPp29Pb3gXIFKlW/JO3prO81uL+nb01neBeQUR63kss6WzvMqya/1LOls7wL0Cjq+fnLOls7x8fZ5yzpbO8C8Aozvs87Z0tnea5YizztvS2d4F9B5+8Vb523pZ95rli7fPW9LPvIPRAee0aVvrlrKyUst+M5OSa594vuFuU4Rmt6cVJc6zKNoAAAAAAAAAAAAAVuzwp8rPrZZCuT8KfKz7TLBBIZEkYyKiORGSNjRBgQZFk2YZBpmVfSGzzR9MnCeJi5LfVcLLEvJuygms/qzKtt07Jp16uCqbirK1ZiJL/NCTajXnxfstvj3PrPH8wr6b0PpzDYpZ4a6FuSzkk2ppP6UJJSXOjpOJ8t6N0hZh7I20ycLK3nFrqfGn5V5T6V2N6VWLwtOIisvjYZyS3ozi3Ga5pRYH63Aib2iDiEajDJ6pjIg0yianE/S0a5RCvzzRfNDcBVyUOpFFsRe9DcBVyUOyiD9gAKAAAAAAAAAAAFdl4U+Un2mWIrsvClyk+0yxKwMjJgqMEZImQkFRyItGxkSDwfbuwMoY6Njz1L6I6r8mtXnGS5lqv+I88PqLZRsdpx1LpvTyz1q5xy1q58cf8A1eU8i0htQYyEmqZ02wz/AGZa7rll6UZLJczZFedH0ZtZ4CVOjcPGxZSlGdmXFGycpR/6tPnKpsU2o9SyNmPnCag81RXrOMmt74ybSzXopbvH5H6pkURcSDXWbWQCNTIyRtaINAamQZtaNUiDTNF40RwFXJR6ikMvGieBr5OPUFfrAAAAAAAAAAAAACvSW7LlJ9plhK/JbsuUn2mWJUcjBIwVGERaJpGGgINEcjYcfZVphYPCXYh79UHqLjtl+zBf8mubMK8i209ml/yyVOFvsqrw2UJfFWShr3b823F5vLPVy9F8ZTP7U4798xX83f8A1HMvtc5OUm3KcnKTe+5N5tvnNZlXYWynHfvmK/m7/wCo9z2tNkTxuDUrZa19EnVc95ye/CT9cWudM+dC97T+m/k+OVcnlXjI/FPiVq3an784/wAYHvORgnIiyog2QZNoiwNbRrnE2NkGBoki76J4Gvk49RTZouWiOAr5OPURX6wAAAAAAAAAAAAA4M1uy9uXaZ3jhTW7L25dbLEqBgzkMioxkYZJow0BCR45t7aczdWDg/B+fu3fK81Wnzaz54nsOKvjXCU5vVhXBzm+KMVm37kfKmyLSssXibsRPfusckuKO9CPNFJcxKsc0AEUJ02OMlKLalGSlFrfUk801zkAB9Q7F9LrGYSm9b9sPnFxWR/ZmvVrJ82R1GeR7Rum8pW4Sb8L5+n2luWJc2q+ZnrvkKiGRFkkhkBpkjW0bmiMl1gami4aJ4Gvk49RUJIt+iuBr5OPURX6wAAAAAAAAAAAAA4k9+Xty62ds4k1uy9uXWyxKhkRyJkcioMiSyIgedbdenviMGsPB5WY2WUuNUQyc/e9WPqcjwM972ydr23SF0bqb4RcalWq7FPV3HKWalHPLPW4vIeb47au0lW9yhWL6Vd1TXubUvwJVilg/fpbQ1+Fko4mmypyTcVODjrJb7i958x+SmiU21CMpNJyajFtqK328vIRWsA7+jtheOvjGdWFtcJpShJpQjKLWaac2k015QPwaA0pLC4mq+G/TYpZfSjvTjzxbXOfUOHxEbIRsrecLIqcHxxkk0/c0eHaO2pMdPJ2umlPf1rNeS5oJp+89i2M6JeEwtVErHa6YuOu1lms20kvIknkvUUdLMi2SyMMIgzWzZmQYEZFu0VwNfJx6ioyLdovga+Tj1EV+oAAAAAAAAAAAAAONJbsvafWzsnGk92XtS62WJUSLRJmCoi0MiSMSA1TQSEggPGfhAcJhOTu7UDh7THjeI+7r+1Wdz4QHCYTk7u1A4m0v45iPu6/tVkaefn1JsR8Qwf2LDfkwPls+pNiPiGD+xYb8mAg6mRgkmRYRFmGZZgCDItE2iLA1TRbtF8DXyceoqVhbNFcDXyceoiv1gAAAAAAAAAAAABxW92XtS62do4kvCl7Uu0yxKNmA0YyKg2YkzLDA1yRhsnkQcQPGPhAP5zCcnd2oHE2mPG8R93X9qs7nwgF85hOTu7UDibTHjeI+7r+1WTrTz8+pdiHiGD+w4f8mB8tH1PsQ8Qwf2LDflQEHTSIuJtNcmEQaMNGWMwINEGieZiQGiaLborga+Tj1FTky26M4Gvk49RFfqAAAAAAAAAAAAADiy35e3LrZ2jiz8KXty6yxKGEAVAiyRFgRYYDA8X+EDwmD5O7tQOHtL+OYj7uv7VZ6Ptl7B7dJyolVbXX8RGyMlYp7us4tZaqfEzn7Atre7AX22WXVTVuFsoSgrM1Kbi83mluLV/EivCD6o2IL/AYP7DhvyYHlP8Acnif3nD+67+k9i0LgnRhqKW1J0YeqpySaTdcFFtevIQfqyNTRuyISRRqkjGROSMSRBraIyNjRFoDS1uFs0bwVfJx6iqSLXo3gq+Tj1EV+kAAAAAAAAAAAAAOTicO4ybyzjJ5ppZ5Z7+Z1gBxN3ifuZJR+p+5nZBdTHF1XxP3MxqPifuO2BpjhuBGUDvGBpjgan6yY1P1kWAwNMcHV/WRFxLCYGmK9l+siEl+smWUDTFXfq/AhzP3MtYCqnL1fgyEv1uFvBBTI0Tm0orNv1luw1WpCMfoxS9yNoAAAAAAAAAAAAAAAAAAAAAAAAAAAAAAAAAAAAAAAAAAAAAAAAAAAAAAAAAAAAAAAAAAAAAAAAAAAAAAAAAAAAAAAAAAAAAAAAAAAAAAAAAAAAAAAAAAAAAAAAAAAAAA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Двенадцатиугольник 27"/>
          <p:cNvSpPr/>
          <p:nvPr/>
        </p:nvSpPr>
        <p:spPr>
          <a:xfrm>
            <a:off x="7286644" y="1571612"/>
            <a:ext cx="928694" cy="857256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18 +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83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207424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Для реализации </a:t>
            </a:r>
            <a:br>
              <a:rPr lang="ru-RU" sz="4000" dirty="0" smtClean="0"/>
            </a:br>
            <a:r>
              <a:rPr lang="ru-RU" sz="4000" dirty="0" smtClean="0"/>
              <a:t>управленческих </a:t>
            </a:r>
            <a:r>
              <a:rPr lang="ru-RU" sz="4000" dirty="0"/>
              <a:t>решений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(</a:t>
            </a:r>
            <a:r>
              <a:rPr lang="ru-RU" sz="4000" dirty="0"/>
              <a:t>в спорах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об </a:t>
            </a:r>
            <a:r>
              <a:rPr lang="ru-RU" sz="4000" dirty="0"/>
              <a:t>управлении семейным бюджетом</a:t>
            </a:r>
            <a:r>
              <a:rPr lang="ru-RU" sz="4000" dirty="0" smtClean="0"/>
              <a:t>)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4444" y="2564903"/>
            <a:ext cx="5055828" cy="3791871"/>
          </a:xfrm>
        </p:spPr>
      </p:pic>
    </p:spTree>
    <p:extLst>
      <p:ext uri="{BB962C8B-B14F-4D97-AF65-F5344CB8AC3E}">
        <p14:creationId xmlns:p14="http://schemas.microsoft.com/office/powerpoint/2010/main" xmlns="" val="354562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859216" cy="214625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Для реализации принципа независимости при проведении оценки группы объектов гражданских прав – мужчины, могут привлекаться только лица женского пола (</a:t>
            </a:r>
            <a:r>
              <a:rPr lang="ru-RU" sz="3200" b="1" dirty="0" err="1" smtClean="0"/>
              <a:t>оценЩИЦЫ</a:t>
            </a:r>
            <a:r>
              <a:rPr lang="ru-RU" sz="3200" b="1" dirty="0" smtClean="0"/>
              <a:t>).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0232" y="2643182"/>
            <a:ext cx="4968552" cy="4084725"/>
          </a:xfrm>
        </p:spPr>
      </p:pic>
    </p:spTree>
    <p:extLst>
      <p:ext uri="{BB962C8B-B14F-4D97-AF65-F5344CB8AC3E}">
        <p14:creationId xmlns:p14="http://schemas.microsoft.com/office/powerpoint/2010/main" xmlns="" val="2032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7467600" cy="2218258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В настоящем </a:t>
            </a:r>
            <a:r>
              <a:rPr lang="ru-RU" sz="3600" b="1" cap="all" dirty="0" err="1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стб</a:t>
            </a:r>
            <a:r>
              <a:rPr lang="ru-RU" sz="36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 52.6.0</a:t>
            </a:r>
            <a:r>
              <a:rPr lang="ru-RU" sz="36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2</a:t>
            </a:r>
            <a:r>
              <a:rPr lang="ru-RU" sz="36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–20</a:t>
            </a:r>
            <a:r>
              <a:rPr lang="ru-RU" sz="36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13</a:t>
            </a:r>
            <a:r>
              <a:rPr lang="ru-RU" sz="3600" dirty="0" smtClean="0"/>
              <a:t>  </a:t>
            </a:r>
            <a:r>
              <a:rPr lang="ru-RU" sz="3600" dirty="0"/>
              <a:t>объекты оценки классифицируют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по </a:t>
            </a:r>
            <a:r>
              <a:rPr lang="ru-RU" sz="3600" dirty="0"/>
              <a:t>следующим </a:t>
            </a:r>
            <a:r>
              <a:rPr lang="ru-RU" sz="3600" dirty="0" smtClean="0"/>
              <a:t>признакам</a:t>
            </a:r>
            <a:br>
              <a:rPr lang="ru-RU" sz="3600" dirty="0" smtClean="0"/>
            </a:br>
            <a:r>
              <a:rPr lang="ru-RU" sz="3000" dirty="0" smtClean="0"/>
              <a:t>(краткая характеристика объектов оценки, элементы и единицы сравнения)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3240" y="2786058"/>
            <a:ext cx="2190322" cy="395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58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207424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По имущественной </a:t>
            </a:r>
            <a:r>
              <a:rPr lang="ru-RU" sz="2800" dirty="0"/>
              <a:t>состоятельности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(наличие </a:t>
            </a:r>
            <a:r>
              <a:rPr lang="ru-RU" sz="2800" dirty="0"/>
              <a:t>жилплощади, </a:t>
            </a:r>
            <a:r>
              <a:rPr lang="ru-RU" sz="2800" dirty="0" smtClean="0"/>
              <a:t>наличие машины</a:t>
            </a:r>
            <a:r>
              <a:rPr lang="ru-RU" sz="2800" dirty="0"/>
              <a:t>, </a:t>
            </a:r>
            <a:r>
              <a:rPr lang="ru-RU" sz="2800" dirty="0" smtClean="0"/>
              <a:t>наличие банковского </a:t>
            </a:r>
            <a:r>
              <a:rPr lang="ru-RU" sz="2800" dirty="0"/>
              <a:t>счета, </a:t>
            </a:r>
            <a:r>
              <a:rPr lang="ru-RU" sz="2800" dirty="0" smtClean="0"/>
              <a:t>наличие стабильного заработка, наличие … </a:t>
            </a:r>
            <a:r>
              <a:rPr lang="ru-RU" sz="2800" dirty="0"/>
              <a:t>и т.д</a:t>
            </a:r>
            <a:r>
              <a:rPr lang="ru-RU" sz="2800" dirty="0" smtClean="0"/>
              <a:t>.)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2034287"/>
            <a:ext cx="3446780" cy="23368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988839"/>
            <a:ext cx="3816424" cy="24419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0564" y="4221088"/>
            <a:ext cx="3312368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862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214625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По принадлежности </a:t>
            </a:r>
            <a:r>
              <a:rPr lang="ru-RU" sz="3200" dirty="0"/>
              <a:t>к структурным подразделениям предприятия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и роду деятельности: </a:t>
            </a:r>
            <a:br>
              <a:rPr lang="ru-RU" sz="3200" dirty="0" smtClean="0"/>
            </a:br>
            <a:r>
              <a:rPr lang="ru-RU" sz="3200" dirty="0" smtClean="0"/>
              <a:t>экономист</a:t>
            </a:r>
            <a:r>
              <a:rPr lang="ru-RU" sz="3200" dirty="0"/>
              <a:t>, инженер, водитель и т.д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2348880"/>
            <a:ext cx="3049141" cy="27342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638" y="2496795"/>
            <a:ext cx="2667000" cy="24384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4022374"/>
            <a:ext cx="3162743" cy="2121471"/>
          </a:xfrm>
        </p:spPr>
      </p:pic>
    </p:spTree>
    <p:extLst>
      <p:ext uri="{BB962C8B-B14F-4D97-AF65-F5344CB8AC3E}">
        <p14:creationId xmlns:p14="http://schemas.microsoft.com/office/powerpoint/2010/main" xmlns="" val="57758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215423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По этапу экономической жизни  </a:t>
            </a:r>
            <a:r>
              <a:rPr lang="ru-RU" sz="3600" dirty="0"/>
              <a:t>объектов </a:t>
            </a:r>
            <a:r>
              <a:rPr lang="ru-RU" sz="3600" dirty="0" smtClean="0"/>
              <a:t>оценки:</a:t>
            </a:r>
            <a:br>
              <a:rPr lang="ru-RU" sz="3600" dirty="0" smtClean="0"/>
            </a:br>
            <a:r>
              <a:rPr lang="ru-RU" sz="3600" dirty="0" smtClean="0"/>
              <a:t> возраст</a:t>
            </a:r>
            <a:r>
              <a:rPr lang="ru-RU" sz="3600" dirty="0"/>
              <a:t>, физическое состояние, социальный </a:t>
            </a:r>
            <a:r>
              <a:rPr lang="ru-RU" sz="3600" dirty="0" smtClean="0"/>
              <a:t>статус, …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3129132"/>
            <a:ext cx="1472226" cy="2192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2852936"/>
            <a:ext cx="1952543" cy="29288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2650338"/>
            <a:ext cx="2232248" cy="336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634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9302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По степени универсальности или наилучшему и наиболее эффективному использованию: навыки </a:t>
            </a:r>
            <a:r>
              <a:rPr lang="ru-RU" sz="3600" dirty="0"/>
              <a:t>в кулинарии, электрике, сантехнике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и </a:t>
            </a:r>
            <a:r>
              <a:rPr lang="ru-RU" sz="3600" dirty="0"/>
              <a:t>т.д</a:t>
            </a:r>
            <a:r>
              <a:rPr lang="ru-RU" sz="3600" dirty="0" smtClean="0"/>
              <a:t>.)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225148"/>
            <a:ext cx="3888432" cy="29163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3854" y="2225148"/>
            <a:ext cx="3564396" cy="2376264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7646" y="3574106"/>
            <a:ext cx="2080498" cy="3118254"/>
          </a:xfrm>
        </p:spPr>
      </p:pic>
    </p:spTree>
    <p:extLst>
      <p:ext uri="{BB962C8B-B14F-4D97-AF65-F5344CB8AC3E}">
        <p14:creationId xmlns:p14="http://schemas.microsoft.com/office/powerpoint/2010/main" xmlns="" val="225805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По функциональному назначению: </a:t>
            </a:r>
            <a:br>
              <a:rPr lang="ru-RU" sz="3600" dirty="0" smtClean="0"/>
            </a:br>
            <a:r>
              <a:rPr lang="ru-RU" sz="3600" dirty="0" smtClean="0"/>
              <a:t>муж, парень, друг </a:t>
            </a:r>
            <a:br>
              <a:rPr lang="ru-RU" sz="3600" dirty="0" smtClean="0"/>
            </a:br>
            <a:r>
              <a:rPr lang="ru-RU" sz="3600" dirty="0" smtClean="0"/>
              <a:t>и … так себе (пофлиртовать</a:t>
            </a:r>
            <a:r>
              <a:rPr lang="ru-RU" sz="3600" dirty="0" smtClean="0">
                <a:sym typeface="Wingdings" pitchFamily="2" charset="2"/>
              </a:rPr>
              <a:t>)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10" y="1785926"/>
            <a:ext cx="3496390" cy="23328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7818" y="1785926"/>
            <a:ext cx="3240360" cy="23766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9212" y="3832555"/>
            <a:ext cx="2784293" cy="268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123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7677807" cy="142617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Методы оценки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и </a:t>
            </a:r>
            <a:r>
              <a:rPr lang="ru-RU" sz="3600" b="1" dirty="0"/>
              <a:t>методы расчета </a:t>
            </a:r>
            <a:r>
              <a:rPr lang="ru-RU" sz="3600" b="1" dirty="0" smtClean="0"/>
              <a:t>стоимости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686320"/>
          </a:xfrm>
        </p:spPr>
        <p:txBody>
          <a:bodyPr>
            <a:normAutofit fontScale="85000" lnSpcReduction="20000"/>
          </a:bodyPr>
          <a:lstStyle/>
          <a:p>
            <a:pPr marL="36576" indent="0">
              <a:buNone/>
            </a:pPr>
            <a:r>
              <a:rPr lang="ru-RU" b="1" dirty="0"/>
              <a:t> </a:t>
            </a:r>
            <a:endParaRPr lang="ru-RU" b="1" dirty="0" smtClean="0"/>
          </a:p>
          <a:p>
            <a:pPr marL="36576" indent="0">
              <a:buNone/>
            </a:pPr>
            <a:r>
              <a:rPr lang="ru-RU" dirty="0" smtClean="0"/>
              <a:t>Стоимость </a:t>
            </a:r>
            <a:r>
              <a:rPr lang="ru-RU" dirty="0"/>
              <a:t>мужчины может определяться с использованием:</a:t>
            </a:r>
          </a:p>
          <a:p>
            <a:pPr marL="36576" indent="0">
              <a:buNone/>
            </a:pPr>
            <a:r>
              <a:rPr lang="ru-RU" dirty="0" smtClean="0"/>
              <a:t>сравнительного </a:t>
            </a:r>
            <a:r>
              <a:rPr lang="ru-RU" dirty="0"/>
              <a:t>метода оценки, доходного метода оценки, затратного метода оценки;</a:t>
            </a:r>
          </a:p>
          <a:p>
            <a:pPr marL="36576" indent="0">
              <a:buNone/>
            </a:pPr>
            <a:endParaRPr lang="ru-RU" dirty="0" smtClean="0"/>
          </a:p>
          <a:p>
            <a:pPr marL="36576" indent="0">
              <a:buNone/>
            </a:pPr>
            <a:r>
              <a:rPr lang="ru-RU" dirty="0" smtClean="0"/>
              <a:t>При </a:t>
            </a:r>
            <a:r>
              <a:rPr lang="ru-RU" dirty="0"/>
              <a:t>реализации сравнительного метода оценки используют методы расчета стоимости, которые можно объединить в две группы:</a:t>
            </a:r>
          </a:p>
          <a:p>
            <a:pPr marL="36576" indent="0">
              <a:buNone/>
            </a:pPr>
            <a:r>
              <a:rPr lang="ru-RU" dirty="0"/>
              <a:t>− методы количественного анализа;</a:t>
            </a:r>
          </a:p>
          <a:p>
            <a:pPr marL="36576" indent="0">
              <a:buNone/>
            </a:pPr>
            <a:r>
              <a:rPr lang="ru-RU" dirty="0"/>
              <a:t>− методы качественного анализа.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8933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7972452" cy="11430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/>
              <a:t>Затратный метод </a:t>
            </a:r>
            <a:r>
              <a:rPr lang="ru-RU" sz="4400" b="1" dirty="0" smtClean="0"/>
              <a:t>оценки </a:t>
            </a:r>
            <a:br>
              <a:rPr lang="ru-RU" sz="4400" b="1" dirty="0" smtClean="0"/>
            </a:br>
            <a:r>
              <a:rPr lang="ru-RU" sz="4400" b="1" dirty="0" smtClean="0"/>
              <a:t>в </a:t>
            </a:r>
            <a:r>
              <a:rPr lang="ru-RU" sz="4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СТБ 52.6.0</a:t>
            </a:r>
            <a:r>
              <a:rPr lang="ru-RU" sz="4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2</a:t>
            </a:r>
            <a:r>
              <a:rPr lang="ru-RU" sz="4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–20</a:t>
            </a:r>
            <a:r>
              <a:rPr lang="ru-RU" sz="4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13</a:t>
            </a:r>
            <a:r>
              <a:rPr lang="ru-RU" sz="4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br>
              <a:rPr lang="ru-RU" sz="4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</a:br>
            <a:r>
              <a:rPr lang="ru-RU" sz="4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(… Оценка мужчин …) 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2357430"/>
            <a:ext cx="7467600" cy="3686188"/>
          </a:xfrm>
        </p:spPr>
        <p:txBody>
          <a:bodyPr/>
          <a:lstStyle/>
          <a:p>
            <a:pPr marL="36576" indent="0" algn="ctr">
              <a:buNone/>
            </a:pPr>
            <a:endParaRPr lang="ru-RU" dirty="0" smtClean="0"/>
          </a:p>
          <a:p>
            <a:pPr marL="36576" indent="0" algn="ctr">
              <a:buNone/>
            </a:pPr>
            <a:r>
              <a:rPr lang="ru-RU" dirty="0" smtClean="0"/>
              <a:t>Затратный </a:t>
            </a:r>
            <a:r>
              <a:rPr lang="ru-RU" dirty="0"/>
              <a:t>метод оценки представляет собой совокупность методов расчета стоимости объектов оценки, основанных на определении стоимости восстановления или стоимости замещения объекта оценки.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3779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329642" cy="642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Стандартизация в оценке мужчин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85794"/>
            <a:ext cx="8572560" cy="607220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700" dirty="0" smtClean="0"/>
              <a:t>Методической базой разработки </a:t>
            </a:r>
            <a:r>
              <a:rPr lang="ru-RU" sz="17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СТБ 52.6.0</a:t>
            </a:r>
            <a:r>
              <a:rPr lang="ru-RU" sz="17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2</a:t>
            </a:r>
            <a:r>
              <a:rPr lang="ru-RU" sz="17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–20</a:t>
            </a:r>
            <a:r>
              <a:rPr lang="ru-RU" sz="17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13</a:t>
            </a:r>
            <a:r>
              <a:rPr lang="ru-RU" sz="17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 (Оценка мужчин) </a:t>
            </a:r>
            <a:br>
              <a:rPr lang="ru-RU" sz="17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</a:br>
            <a:r>
              <a:rPr lang="ru-RU" sz="1700" dirty="0" smtClean="0"/>
              <a:t>явились следующие национальные стандарты оценки стоимости </a:t>
            </a:r>
            <a:br>
              <a:rPr lang="ru-RU" sz="1700" dirty="0" smtClean="0"/>
            </a:br>
            <a:r>
              <a:rPr lang="ru-RU" sz="1700" dirty="0" smtClean="0"/>
              <a:t>в Республике Беларусь :</a:t>
            </a:r>
          </a:p>
          <a:p>
            <a:r>
              <a:rPr lang="ru-RU" sz="1700" dirty="0" smtClean="0"/>
              <a:t>СТБ 52.0.01–2011 «Оценка стоимости объектов гражданских прав. </a:t>
            </a:r>
            <a:br>
              <a:rPr lang="ru-RU" sz="1700" dirty="0" smtClean="0"/>
            </a:br>
            <a:r>
              <a:rPr lang="ru-RU" sz="1700" u="sng" dirty="0" smtClean="0"/>
              <a:t>Общие положения</a:t>
            </a:r>
            <a:r>
              <a:rPr lang="ru-RU" sz="1700" dirty="0" smtClean="0"/>
              <a:t>». Изменение № 1; </a:t>
            </a:r>
          </a:p>
          <a:p>
            <a:r>
              <a:rPr lang="ru-RU" sz="1700" dirty="0" smtClean="0"/>
              <a:t>СТБ 52.4.01–2011 «Оценка стоимости объектов гражданских прав. Оценка стоимости </a:t>
            </a:r>
            <a:r>
              <a:rPr lang="ru-RU" sz="1700" u="sng" dirty="0" smtClean="0"/>
              <a:t>машин, оборудования</a:t>
            </a:r>
            <a:r>
              <a:rPr lang="ru-RU" sz="1700" dirty="0" smtClean="0"/>
              <a:t>, инвентаря, материалов». Изменение № 1; </a:t>
            </a:r>
          </a:p>
          <a:p>
            <a:r>
              <a:rPr lang="ru-RU" sz="1700" dirty="0" smtClean="0"/>
              <a:t>СТБ 52.6.01–2011 «Оценка стоимости объектов гражданских прав. Оценка стоимости </a:t>
            </a:r>
            <a:r>
              <a:rPr lang="ru-RU" sz="1700" u="sng" dirty="0" smtClean="0"/>
              <a:t>транспортных средств</a:t>
            </a:r>
            <a:r>
              <a:rPr lang="ru-RU" sz="1700" dirty="0" smtClean="0"/>
              <a:t>». Изменение № 1.</a:t>
            </a:r>
          </a:p>
          <a:p>
            <a:pPr>
              <a:buNone/>
            </a:pPr>
            <a:endParaRPr lang="ru-RU" sz="1700" dirty="0" smtClean="0"/>
          </a:p>
          <a:p>
            <a:pPr>
              <a:buNone/>
            </a:pPr>
            <a:r>
              <a:rPr lang="ru-RU" sz="1700" dirty="0" smtClean="0"/>
              <a:t>Разработчиками также был учтён опыт создателей следующих кодексов сложившейся практики оценки стоимости объектов гражданских прав и гражданских прав в Республике Беларусь (ТКП):</a:t>
            </a:r>
          </a:p>
          <a:p>
            <a:r>
              <a:rPr lang="ru-RU" sz="1700" dirty="0" smtClean="0"/>
              <a:t>ТКП 52.4.01–2011(03150) Оценка стоимости объектов гражданских прав. </a:t>
            </a:r>
            <a:br>
              <a:rPr lang="ru-RU" sz="1700" dirty="0" smtClean="0"/>
            </a:br>
            <a:r>
              <a:rPr lang="ru-RU" sz="1700" dirty="0" smtClean="0"/>
              <a:t>Оценка стоимости </a:t>
            </a:r>
            <a:r>
              <a:rPr lang="ru-RU" sz="1700" u="sng" dirty="0" smtClean="0"/>
              <a:t>машин, оборудования, инвентаря, материалов</a:t>
            </a:r>
            <a:r>
              <a:rPr lang="ru-RU" sz="1700" dirty="0" smtClean="0"/>
              <a:t>.</a:t>
            </a:r>
          </a:p>
          <a:p>
            <a:r>
              <a:rPr lang="ru-RU" sz="1700" dirty="0" smtClean="0"/>
              <a:t>ТКП 52.6.01–2012 «Оценка стоимости объектов гражданских прав. </a:t>
            </a:r>
            <a:br>
              <a:rPr lang="ru-RU" sz="1700" dirty="0" smtClean="0"/>
            </a:br>
            <a:r>
              <a:rPr lang="ru-RU" sz="1700" dirty="0" smtClean="0"/>
              <a:t>Оценка стоимости </a:t>
            </a:r>
            <a:r>
              <a:rPr lang="ru-RU" sz="1700" u="sng" dirty="0" smtClean="0"/>
              <a:t>дорожных транспортных средств</a:t>
            </a:r>
            <a:r>
              <a:rPr lang="ru-RU" sz="1700" dirty="0" smtClean="0"/>
              <a:t>»;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700" dirty="0" smtClean="0"/>
              <a:t>По признаку «функциональное назначение» объектов оценки (мужчины), </a:t>
            </a:r>
            <a:br>
              <a:rPr lang="ru-RU" sz="1700" dirty="0" smtClean="0"/>
            </a:br>
            <a:r>
              <a:rPr lang="ru-RU" sz="1700" dirty="0" smtClean="0"/>
              <a:t>их роли в семье, в обществе в прошлом, настоящем и будущем </a:t>
            </a:r>
            <a:br>
              <a:rPr lang="ru-RU" sz="1700" dirty="0" smtClean="0"/>
            </a:br>
            <a:r>
              <a:rPr lang="ru-RU" sz="1700" dirty="0" smtClean="0"/>
              <a:t>стандарт был отнесен в подгруппу </a:t>
            </a:r>
            <a:r>
              <a:rPr lang="ru-RU" sz="17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СТБ 52.06. «Транспорт» .</a:t>
            </a:r>
          </a:p>
          <a:p>
            <a:pPr>
              <a:buNone/>
            </a:pPr>
            <a:endParaRPr lang="ru-RU" sz="1700" dirty="0" smtClean="0"/>
          </a:p>
          <a:p>
            <a:pPr>
              <a:buNone/>
            </a:pPr>
            <a:endParaRPr lang="ru-RU" sz="1700" dirty="0" smtClean="0"/>
          </a:p>
        </p:txBody>
      </p:sp>
      <p:pic>
        <p:nvPicPr>
          <p:cNvPr id="1026" name="Picture 2" descr="http://www.yuga.ru/media/belarus_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2132" y="857232"/>
            <a:ext cx="1310790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3298378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При оценке </a:t>
            </a:r>
            <a:r>
              <a:rPr lang="ru-RU" sz="3200" dirty="0" smtClean="0"/>
              <a:t>мужчин затратным методом оценки </a:t>
            </a:r>
            <a:r>
              <a:rPr lang="ru-RU" sz="3200" dirty="0"/>
              <a:t>учитываются затраты родителей на подготовку объекта оценки к выпуску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в </a:t>
            </a:r>
            <a:r>
              <a:rPr lang="ru-RU" sz="3200" dirty="0"/>
              <a:t>самостоятельное </a:t>
            </a:r>
            <a:r>
              <a:rPr lang="ru-RU" sz="3200" dirty="0" smtClean="0"/>
              <a:t>обращение, а также …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3284984"/>
            <a:ext cx="4669563" cy="3115475"/>
          </a:xfrm>
        </p:spPr>
      </p:pic>
    </p:spTree>
    <p:extLst>
      <p:ext uri="{BB962C8B-B14F-4D97-AF65-F5344CB8AC3E}">
        <p14:creationId xmlns:p14="http://schemas.microsoft.com/office/powerpoint/2010/main" xmlns="" val="196133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1455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… учитывается накопленный износ в виде: </a:t>
            </a:r>
            <a:br>
              <a:rPr lang="ru-RU" sz="2400" dirty="0" smtClean="0"/>
            </a:br>
            <a:r>
              <a:rPr lang="ru-RU" sz="2400" dirty="0" smtClean="0"/>
              <a:t>1) физического- здоровье; 2) морального- нравственность </a:t>
            </a:r>
            <a:br>
              <a:rPr lang="ru-RU" sz="2400" dirty="0" smtClean="0"/>
            </a:br>
            <a:r>
              <a:rPr lang="ru-RU" sz="2400" dirty="0" smtClean="0"/>
              <a:t>и 3) экономического- профессиональная не реализация) </a:t>
            </a:r>
            <a:br>
              <a:rPr lang="ru-RU" sz="2400" dirty="0" smtClean="0"/>
            </a:br>
            <a:r>
              <a:rPr lang="ru-RU" sz="2400" dirty="0" smtClean="0"/>
              <a:t>+/- внешнее удорожание (элегантность)  или внешнее обесценивание (утеря товарного вида ) </a:t>
            </a:r>
            <a:br>
              <a:rPr lang="ru-RU" sz="2400" dirty="0" smtClean="0"/>
            </a:br>
            <a:r>
              <a:rPr lang="ru-RU" sz="2400" dirty="0" smtClean="0"/>
              <a:t>в </a:t>
            </a:r>
            <a:r>
              <a:rPr lang="ru-RU" sz="2400" dirty="0"/>
              <a:t>процессе </a:t>
            </a:r>
            <a:r>
              <a:rPr lang="ru-RU" sz="2400" dirty="0" smtClean="0"/>
              <a:t>обращения.</a:t>
            </a:r>
            <a:endParaRPr lang="ru-RU" sz="2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5" y="5050938"/>
            <a:ext cx="2714644" cy="1807062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2066" y="2285992"/>
            <a:ext cx="3389823" cy="21953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4810" y="4058730"/>
            <a:ext cx="4253792" cy="27992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4" y="2285992"/>
            <a:ext cx="4324605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39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7467600" cy="1570186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/>
              <a:t>Сравнительный метод </a:t>
            </a:r>
            <a:r>
              <a:rPr lang="ru-RU" sz="4400" b="1" dirty="0" smtClean="0"/>
              <a:t>оценки</a:t>
            </a:r>
            <a:br>
              <a:rPr lang="ru-RU" sz="4400" b="1" dirty="0" smtClean="0"/>
            </a:br>
            <a:r>
              <a:rPr lang="ru-RU" sz="4400" b="1" dirty="0" smtClean="0"/>
              <a:t> в </a:t>
            </a:r>
            <a:r>
              <a:rPr lang="ru-RU" sz="4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СТБ 52.6.0</a:t>
            </a:r>
            <a:r>
              <a:rPr lang="ru-RU" sz="4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2</a:t>
            </a:r>
            <a:r>
              <a:rPr lang="ru-RU" sz="4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–20</a:t>
            </a:r>
            <a:r>
              <a:rPr lang="ru-RU" sz="4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13</a:t>
            </a:r>
            <a:r>
              <a:rPr lang="ru-RU" sz="4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br>
              <a:rPr lang="ru-RU" sz="4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</a:br>
            <a:r>
              <a:rPr lang="ru-RU" sz="4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(… Оценка мужчин …) 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910" y="2928934"/>
            <a:ext cx="7139136" cy="2428892"/>
          </a:xfrm>
        </p:spPr>
        <p:txBody>
          <a:bodyPr/>
          <a:lstStyle/>
          <a:p>
            <a:pPr marL="36576" indent="0" algn="ctr">
              <a:buNone/>
            </a:pPr>
            <a:r>
              <a:rPr lang="ru-RU" sz="3200" dirty="0" smtClean="0"/>
              <a:t>Сравнительный </a:t>
            </a:r>
            <a:r>
              <a:rPr lang="ru-RU" sz="3200" dirty="0"/>
              <a:t>метод оценки представляет собой совокупность методов сравнения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по </a:t>
            </a:r>
            <a:r>
              <a:rPr lang="ru-RU" sz="3200" i="1" dirty="0" smtClean="0"/>
              <a:t>элементам сравнения</a:t>
            </a:r>
            <a:r>
              <a:rPr lang="ru-RU" sz="3200" dirty="0" smtClean="0"/>
              <a:t>.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2346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543956" cy="5170586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Расчет стоимости сравнительным методом оценки (методом сравнительного анализа продаж) производится в следующей </a:t>
            </a:r>
            <a:r>
              <a:rPr lang="ru-RU" sz="4000" dirty="0" smtClean="0"/>
              <a:t>последовательности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(порядок / процедура оценки мужчин)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63746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2000264"/>
          </a:xfrm>
        </p:spPr>
        <p:txBody>
          <a:bodyPr>
            <a:noAutofit/>
          </a:bodyPr>
          <a:lstStyle/>
          <a:p>
            <a:pPr algn="ctr"/>
            <a:r>
              <a:rPr lang="ru-RU" sz="3800" dirty="0"/>
              <a:t>И</a:t>
            </a:r>
            <a:r>
              <a:rPr lang="ru-RU" sz="3800" dirty="0" smtClean="0"/>
              <a:t>сследование </a:t>
            </a:r>
            <a:r>
              <a:rPr lang="ru-RU" sz="3800" dirty="0"/>
              <a:t>потенциальных </a:t>
            </a:r>
            <a:r>
              <a:rPr lang="ru-RU" sz="3800" dirty="0" smtClean="0"/>
              <a:t>претендентов или объектов исследования </a:t>
            </a:r>
            <a:br>
              <a:rPr lang="ru-RU" sz="3800" dirty="0" smtClean="0"/>
            </a:br>
            <a:r>
              <a:rPr lang="ru-RU" sz="3800" dirty="0" smtClean="0"/>
              <a:t>(анализ рынка, в зависимости </a:t>
            </a:r>
            <a:br>
              <a:rPr lang="ru-RU" sz="3800" dirty="0" smtClean="0"/>
            </a:br>
            <a:r>
              <a:rPr lang="ru-RU" sz="3800" dirty="0" smtClean="0"/>
              <a:t>от цели оценки)</a:t>
            </a:r>
            <a:endParaRPr lang="ru-RU" sz="3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48" y="2352183"/>
            <a:ext cx="3071834" cy="438833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9850" y="2353330"/>
            <a:ext cx="2814076" cy="436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032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1420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А</a:t>
            </a:r>
            <a:r>
              <a:rPr lang="ru-RU" dirty="0" smtClean="0"/>
              <a:t>нализ </a:t>
            </a:r>
            <a:r>
              <a:rPr lang="ru-RU" dirty="0"/>
              <a:t>и </a:t>
            </a:r>
            <a:r>
              <a:rPr lang="ru-RU" sz="4400" dirty="0"/>
              <a:t>отбор</a:t>
            </a:r>
            <a:r>
              <a:rPr lang="ru-RU" dirty="0"/>
              <a:t> информации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 объекту (</a:t>
            </a:r>
            <a:r>
              <a:rPr lang="ru-RU" dirty="0" err="1" smtClean="0"/>
              <a:t>ам</a:t>
            </a:r>
            <a:r>
              <a:rPr lang="ru-RU" dirty="0" smtClean="0"/>
              <a:t>) оценки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6050" y="1785926"/>
            <a:ext cx="3024336" cy="4542994"/>
          </a:xfrm>
        </p:spPr>
      </p:pic>
      <p:pic>
        <p:nvPicPr>
          <p:cNvPr id="17410" name="Picture 2" descr="http://electro-chine.ru/image/cache/data/45/%20%D1%87%D0%B0%D1%81%D1%8B%20%D0%BD%D0%B0%D1%80%D1%83%D1%87%D0%BD%D1%8B%D0%B5%20(1)-600x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785926"/>
            <a:ext cx="1071570" cy="1071570"/>
          </a:xfrm>
          <a:prstGeom prst="rect">
            <a:avLst/>
          </a:prstGeom>
          <a:noFill/>
        </p:spPr>
      </p:pic>
      <p:pic>
        <p:nvPicPr>
          <p:cNvPr id="17412" name="Picture 4" descr="http://svkatalog.ru/img/cms/%D0%BC%D1%83%D0%B6%D1%81%D0%BA%D0%BE%D0%B9%20%D0%BA%D0%BE%D1%81%D1%82%D1%8E%D0%B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3071810"/>
            <a:ext cx="1071570" cy="1071570"/>
          </a:xfrm>
          <a:prstGeom prst="rect">
            <a:avLst/>
          </a:prstGeom>
          <a:noFill/>
        </p:spPr>
      </p:pic>
      <p:pic>
        <p:nvPicPr>
          <p:cNvPr id="17414" name="Picture 6" descr="http://gs-trade.ru/producers/img/volkswagen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1" y="3071810"/>
            <a:ext cx="1543061" cy="1071570"/>
          </a:xfrm>
          <a:prstGeom prst="rect">
            <a:avLst/>
          </a:prstGeom>
          <a:noFill/>
        </p:spPr>
      </p:pic>
      <p:pic>
        <p:nvPicPr>
          <p:cNvPr id="17416" name="Picture 8" descr="https://encrypted-tbn0.gstatic.com/images?q=tbn:ANd9GcRYArvMO7VozcNMdsSjxtBUu7FyRaVWUpmB4zLoMB6u1V8A-PO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5206" y="1785926"/>
            <a:ext cx="1672840" cy="1071570"/>
          </a:xfrm>
          <a:prstGeom prst="rect">
            <a:avLst/>
          </a:prstGeom>
          <a:noFill/>
        </p:spPr>
      </p:pic>
      <p:sp>
        <p:nvSpPr>
          <p:cNvPr id="17420" name="AutoShape 12" descr="data:image/jpeg;base64,/9j/4AAQSkZJRgABAQAAAQABAAD/2wCEAAkGBhQRERUUExQWFRUWGBgYGBYXGBcXFhgYGRoaGBQaHRcYHCYeGBojGRwVHy8gIycpLCwsGB4xNTAqNSYrLCoBCQoKDgwOGg8PFCwfHBwpKSwpKSkpKSkpLCksLCkpKSkpKSwpKSwsLCkpKSwpLCkpKSksLCwpLCwpLCksKSkpLP/AABEIAOEA4QMBIgACEQEDEQH/xAAcAAABBQEBAQAAAAAAAAAAAAAEAAIDBQYBBwj/xABCEAABAgMEBwYFAgUEAQQDAAABAhEAAyESMUHwBAUiUWFxgTKRobHB0QYTQuHxUnIUI2KCsgczksJzorPS4hZDg//EABkBAAMBAQEAAAAAAAAAAAAAAAABAgMEBf/EACMRAQEAAgICAwEAAwEAAAAAAAABAhEDITFBBBJRMhRCYRP/2gAMAwEAAhEDEQA/AM9IRB8k90By4NlCNEjpY9+Y3iCpSmOfL2gKSpqHvxHHiIOQnwqReOYgEGyrn8j4jdBUpOI44EeI9YCkG7h3jrf548oLkKxHcCD1GRCUNll7q9Qb688988ula8H6H274glcn5gHz4Pm4lCN44dkh7xhS9oRp0XYdx3H2ER6Zq5E0FKkuDwZtqnI7SYSFMzZ8j+IIRdhc1XvY+yYmxUumJ1p8MTJdZYtp3XKHTHp3RSKBBIIIIvBcEcxhHqplg9bqML/unuis0/RJcwbUsTA1+IG4LvahxxEc2XBPTu4/l2dZTbz8CHgxe6d8K1Jkl/6FMFYAsrsq8Loz8yWUkg0Ivd6dDHNlhcfLtw5cc51T8YkM3ugN4cibEabDbQIhhgjQdVTJtQlkfqVRPQ49IvdD+HkJYl18TRG9wLzdiWqI0x4ssnPnz4Ye2c0XVq5p2RS5zc+7iY0Wrfh1EoWjVW84vdy+/CLpMgJHHkzYUAoA5VdvEKy/4J8s3R2cfDMe3ncvyMs+p1ENgDDyuHPNe8acrj5qv/bSClobADokX1NSTAWkTCaOepu47ruEbOUBpBenezDp1yYBnDOakcmEHLGOA5Ed7s/JzAyx45ck1LQyBTJefSIVy6GDiimanvrygeYnDqfT36QErZ8vHOb4yPxOjsHiR5e0bfS00jO610BMwAF6XNCqmLeFF9/+Op/Ue6FEaJpZJg/RTnf94BQIM0cxskalPvBcpW/ofvnrA0n88OLRMBnh0gMajexpeL263tBSFVyf/tfwgKUuo8D6cstBKA/TChY55QjHyVBnpxY98GS1vUM9cSOOFBUDd7V8pbG/fu5iimPj9zJaquKHk3HH0hGMSoE3032gcePBUOQbNbsePKh3jwiNKw1TuDMKu4uP9vdDdM01EtBmzVBKBWtGfAVxcimLcIFJ0zrQpdTHcKHvSl+cZX4i/wBQpUglEppi7qVSGe9negFA5pdFDrr4mXpjiUSiRUMxClcyz3sGbe9zRVytDSC1AE0LByQDtVd6qZI/bxh/V0cfBcu6El/6lTpmkD/cmBy0tI+WTySgLU+O/wA43cnSpukgKmaCXYVmzEJU17EMFd43xm0uKgsd4wYbTMXAAoOMRr0uYQxUvlaV0FDc1/G+C4S+W3+NlPGTZy9BQhzMk6NLbiFluNpAF3E39YDn651fLO0qQ4wsi+8FkAk8nZjGG0nV0tbDaAF+0pqVuLinKBZuoktQ14veTT1ML/zn4V4eT9bOX/qXo5mss2g7BaHowvEtQBs3Fx1bHbaDpMuYkTJSkqSbikuKbwMQye4x8+afqGYKiyaE3sWF9/MY4xJ8OfE87V82pUlP1JNx4EYhvSCzTmzwuPmPoRKbTdAAfOgOREakvRvBar+ZGAEV3w98SS9NlW5ZZX1JcuCRwwYnvxep81bu4urixe5nUasBhjCZh5swDmeAHldAcxDO734hq8z6AwWU1d7ne9xuDJr4i6B5iW4HoH73VDIJOH5rdzV6CBpiO/05CCliuF++8+ZaIZgwz3O/fAQZe/d57t3dA6w3rndwgtZx3XYDieECaQrOfMwEr9JVnOaxXhIKqtBmkKgRqiFQk/hk/phQ75I3eUKDRo0CCtHEQtE0ofiLSLlAiDEBxksdz7s8IGlh8+PvEsotXvgCdA+/sfuIMkL78Dv4P94HSh2vO72pjEiA2fwfOEY5+7qw6MR4QRJVZD3DfVnqAHS48N8ByVVbHz728okM1NVKLIQC5Oz2a377w/CBSXT9ZIkyzOmksAwSK2jfZAxq+GMYrWE+dpivmTbQQOxLOyl3LX0ULyS9W3XrWOslabPNoLTJQbKUiyAouqpJWEvYcmuI3lyFzAS4a5wQSo7TpqEBKaIodo9qKkdvBxf7UKuWUpAYBrq4/Q4Dh/qI4xPomjUequCU7iAkUtVKnNwuJhJBUQwINMEIqpxV0qVQPV6AiCrICXcKJZgSuYD9KAxUzNW7fFO2Ap8jFSaVDqUhJZPb3EOqnLxil6KKE2f1HbPN6K4gEYPBawkChU1zgJQGS4rR6qx4CGTphYkW1P8A1lTtsh2Fa384FoZGhODcSrcteA2jQnF+6INIkVql2fCaWfs3IoyB4wYQCK0+lyVs16vB+8QGz1sgvWgL1qkVvfYEBaQHRgTVJYluzMuSypn0fqZJ/bAmmapRMSq0ASAAHtdpbG7qgd8WytHYGhYUeym5O0s3YmnOINLQJKHm7NColw5UpwAAA5qVU4QJyk12otATN1fN+bIWTLHaF5CcafUDW6vr6tqXXiNLlfMSQFCihaDpVvat70oY80/gpuljY/kyWo4tLW7B63Ju77oG1Lp07Vc8BVoyzTEUN4w86HoRndenn8vHPOM6e0EWt7btsijt+kYP1gKYPuw9ofo+mImy0zJbKSq6++tDV3HhDpqaXFjwVVt7MG64QnKBWW9BcW5Jc+MDqG687gzDEtvMEkiu7c4HgmneTAy7ziTfj0a5hx7oCDqPhdw9BAekFoNWftV/sGgGdfnJgIApLmIJiaxYfLoYFUiohBL/AA5yI7Fx8nLfeFE7PTPtE8pPhHJqGLRLJEapTSsk4QUEY9N7esDpQ0FSTT7Xj39oRnJFTnrkfYkCnPuV94hA7sMm7vETyg2/vI7n9/uHHJpZPE3bqXlwWBdsBFB8Z61KECRLLlxbYpYrPYSQ7kCrjcDF3pGkhCVzlUCaJ4m5DMaFt0eYT9MVP0oqVtWVdLTuaq3UT0O+Brx47rRaDNCRZQkYhy5LkgElnYuFF+MF/wAWtX1UvpQVcDsuobIAq3hFTosws+yCK4qNE7nDG0rwg8KuFWFKqCXbZSQ1ThQ3xb1ILkaO5FpTPc6mItbIxJcID9TB8wCtkEm8MGDnZljbYEF36QBoC2DpapLWUjHZSbR5Eu2MSz1Oa1qTtEqudCaCmK1XXiHppIJCQhkps4BypzQXkJfrxDxFOJJtMGTUfyzyS5Ud9XjqZqqgPRgGsoANcRdd1aOWbVSKB11cmlE1USMH7oa0WlggFNoi5LOgUO1MZgT2Qzg3wyyVOrc5NV4UAwBcvhemOaXpKJYJUtICQ3aCaqNuY1m+tgdDugBGgzNNqo/KkUvIE1bDZ+klKT2qjeRCtTbpHpOt0D+To6BPmBkqJRsDFZUeKr+RifQfhva+bPV8yYX2Sk2E3AgJIYEC7rFxouppclNmWhg9GDqJBdir5bqULwcX4vEa6E76VoKCgNZdCw7n3RF7Z/W3ydMk8aj+lNXx7HNJG9t8VmttWInIKS1RQ2QG4PiR/wDGJ5yrg6XFWdHJQb5e6o6Q1yHAci+lnwsqBuq/ARKbJVZ8HfEatDnHR5x2CW6YKBD1F3EB+MekKINcCBVnehZrXFqt3R5H8TaGSPmBgpOIcGlcRVma/GNd8A/EH8RJEpVFp7JxYdoPeSPIiB53LhqtRPBrf4X+AgaZ0PiONzCCFkcmpVn5uXO+4RBMGP8A2w678iBiGmHpnfAkxOd+feDZm/uLP4n0EDzU58ucBB1ppAgqqC9IVTOd0LV8i0sYgmvQe8KgU6s/iFFn/BjeYUTsM/paLldO67wbuhsoQdpOiWQtBvTUcvw/dAsoRqlOkflvGJAMMc9YZKz6wQUP3Z6wGlkfmp74kUlhZxVwcECpL734GI5OBdhRzg3j5x3SNMEuWucoAt2Us7qNAlsXp9oSmX/1B1yJKflJ7SGNf1kUowoBXpGB1fMZJepqangcI7r7WPzp6nL1Lneol1c60woIhkFg3PyMOOji6rQ6NpnSvIX8K3Dwiw0ediKNXeXw4dqM/Inczfh+7fBui6UbTnAvvNNr9v0xTumTVaKwSwdRTcA5GyLIG6/ebzE0uaASQAli15UoBGyHSgGj2ncwBKnlg9WGJoyQ/ZDNU+MGAhKQHoMRQGjXihevfFOmJUPiSKCjpQHNDQOugcs71it1lrqXJSFEpO5gVFkdkPMcvaboIj0vWyiRLki0suwF+IvwYYv7Qfq74WCdqcQuaQsWmtBLJdkA8TexPKJt/E5ZXxPKj1VrZBUF6UF2ybUpKyuWjeWFASSXBDgbo1mj6WmaAUWlPcy5jF32f9ylaD9KhurBekavRMBC0hbh2XtOyXuYk34Fqm6KI/DKUqtSVFBbaSFKsF2FwOzzSSKAtRohnJZ5o+ZNO5ZBF7rcjf2u0k4dMRFfpGlEHa7XBSr7yauGPari++J1zbpc1pc01T2yhSsCJgU20LxvZ7q18yaBcro6rn3H9Km7yIa97jp05m2i2FUnlfU4hycTA+k6UAxLUptJvB5XUp0iGYrLJVuoSMOsVun6cwp/2G/pjC0xyuvJ2sdOdJFap/UT4Kit+HdZGRNDFiSFJw2hhuYindAmmaTeT53xVmYSXxw4boHDy5br37QdLEwJWg7C2LOAH3EAYOccIkmmt/iPQE+UYz4B15bTYUe3XBkzB2xW4KFesbVSnxPGvkEgBsITnBrAG7x8zEMwY57zBE0Nw6ge5iCcMvAQOcXifQV2VXYecRqluecWerdFBdW8m/hCoif5uawoP/hRCiNGC1sllpX0PEZfNIpZkuyogYeIw8I1OttDdNM0cRnZtQD0PpGkJyWMb88IlTQ/h/v3Q2QOUTFHcc40hkfZoG7Rva/kwrV4yX+ouvflJEpF6ccSshn7IcJBPXnGpmaR8uUuYwJGygNeo9kOKUjxn4i1j86cakpSSATeovtKPM+AEClVBmjTn5wGYQLQKxulyhdN/jBGjzi+c4wDo060KO+LRKg1zwwFcIt245bX+jaUHD73rzteggySF6RM+Wih+omiUBRCdpmvU7PeTweM9JUpSghHaU4wAwd2vHON/qTQkyZYSKsFqUcVKBSoO15bAswDUdirXTMt+Beq9UIkpsoFVIFpau0tTjfiCLmYMezebEbS3GKwQaMykyw7nfXe++IpqwFVN1sYswNpLnuatKM0dlHbapLSywwcKS7bqXqZxeC0JchxDpRa/QkcHcA33l+o4xDJW9GN9wckBi9zWd7kjGm+UTKO7jackskAKUKrvIG4MIqtY6yEmWosVBgzsiWVHZAAa0qrm0b4FA/iTSQpPyRZtTAkqJdQQLPbISQlCt3HGhjMytYTJZ+XpBUuuzMtUIIBILuDQxb6OhSCVKcrUUqUwYgs1mzdYF1DAemSUrSQbi129khxuUCTSHpGWPv2r9K0niCz1IHK8MLwTdjFXPn0cmnM9wDQ9KS5S4cEgl296XQpmpZk5QsMRckccfzCcfLyKafOKi57t0JUghnBDhxxEbrV/wACpKRbBdP1b1ctw3RzWOoSmixW9Jw5xO3He2Y1HpxkTQCSASK/pV9Cu+h4R7Nq3Tfmy0zLn2Vg4KFC5ODub6x4rp+jM7iooRGz+AtfA7C8WSo0obpa3PBknkIaW6Uiv3HkBEcxHPDBvEwSA6a34vW+6oqcThhEapfDwIPjCIJZ2uQeLTQU2UDlnOSCzvxYd/CLdEugznCER1vNPeFHLHDz9oUBDp8x0nOGc1jNTUfzCnBXn+YvSTFLp0ohQVuPnnwMVo9o5KIeq5t9H86X7sIlSgX7w99xxFLhjhfEGkTvlhUwhwgUfEmiQ+LnwhGyn+oetLEoS039gXVWrttQHZQ1d6hGB/gHSEi/CLTXukmdpBOCCUjipyZh6reJNA0Ikhg6jcIelKGbqxQIABJNGF7wRrH4emSQktatUNmrK3cecegas1CxdnXvag3jP4tJerQm0GtYF+PhCN5RN1bMkBKyAQaEDDnEhIAd6GuXeNxp+qAhwvaQq72PHN9TltZ6DZoLr08Ruisa1wy0O+H5FgfMWNpVeITekV335EajRZ7Ecw/AFJQW3Xpq+PHazcqYKVoW7qP4Pv5Rc6JNFWDln7tsEk8Qaf1QO/jaCQHZzVxwJJTZJA/tNebAQTeCQxBSKDsggk1NylVuD3QBLWEvXdW4kWnFHonauEEJUSyWFBySGUO6mLbsb26I6uYAlyxsqnMT2RtKKbKaA0ONaMDSM7NnGfOMx9hBUgUoVWSSeLXDrBuu9MAdKdpZmFILukFQBJa56EtzueIpDJlpAqAA5+rsEG0k3Es5ffDkVoBpSq4DsFsLzjgeMV+kTGU/EP8A8RXwFd0GTFWid2z/AJHDCK3SE2iEjly3vDrPluoD0bR7Sya7R/AjcfDmoyKkbVx/pG78eFYh+F/h+gWU/tHHfnyqN5oGgBAbEgk8853Y2vHt3TtF0AMA1PsYotf6mtCn9p3GNSksRz9+GfADqlBQY1Gc9/JMbS8Y1zqw3tUdocN8Z7R5vyJqVfTceKT2uovHECPYdfahJDjtMOoqG554R51rrU7OQKf4n2eNJQ9G1LrATpQLupLJU1XDUUOBEHTkMKY7rst5x5v8D65Mpfy13Chvqgnf/SouOB4R6Z8u1S9qijuDjy83h1KIStlIa9W7AfeLSWIgMraljNz+ZgkJY5znlCSb8s8M9YUPY74UMhC5D53ZMC6VoDg0znOMXHy856R1UnPfn2hbUyejFXYOB3tw8R6Rn/jHTghBSk3UFaGYoUpjZS6q4qEarWijINtIJcGgON48D4R5npalT5tXId+ZUanrQdIJ2cAas1SVkMHJuHmY9B1H8LBIG+4qq5o7Dhl4L+GvhsIAJFTf/wDEeuSdbIkBJFMVdN2EK1SukajSGpTdnPlD5mqUkXYP35zfFlbp3xF8z/r6xO6cZrT9QJIKTUGnU5zji9ZfDoS8sm7snyOfuPU9LQCOoPjnN9HrHVomM7i+ovvJOfvBKbyZEoo2SKgs3iOl56Rc6rmANXFy71fE1q5VdhBmt9V/7gbaT4s/pFVq5bX1rdWpdy/C/NI2ncdvDdzTRaPgS7ECv1FwnrVoJ0yeUpu+lbIDN9LWz1u8DAWjzLRNaMUvi1XCRgLq8OFBNaaQV/y0bO0agEhIUNone1acQ+Bhu2eDNGmFa1LUakMkMWs7NosfpcXndg5AdOamBDUwFVAtim64d0RaLIVL/lKFU9lSapWkWy9iofsggVBO4vHdLWQKsQGBIdmtE3XpLKD3w/Ry9K9U0uLRrv4AqvahHJmo4ix+GNXCbMWtQdKRcd93vFWpfB3u5m0zRuvhXVoRKQlqqBJuqGB8s7py6cXyc+tNNoejhCQAM0A9PvQQYQwH93c73ufNuMdQl65z9+LdmDzPjd39+54wcCACvX0zmgahFB9+H28ODypZx09Pt4cGSU+3v5+PGERqpAUkA1HsaXdMsIzGvfhe1VIFXHBVMdxu/DRrkp81eLQ+z1uOe8/mHKHgWtdWLkTAtINDccRik8CH5iPRPhXWSZ0tDbtkm8i8pP8AUmvPviz+IvhUTEkpFajPv9mw+pkHRpqpS6Al03guDXaHZLtwd73jWdxNeky9qb+0b9/DvgqbJznNeUQ6lSpSbSr1C7dRhnpvixCfTxpnnxhbSr7PEd49oUWDcR/y+0KFshKBTvzn7hK9DD0poM8ffLxyaL+XDEwlAdYarE0Ndcxa6mc31Oh/BktC7RqXSwagjTGGlIf+4bt0KKRy5IAYYQgKjmrz5xOE35znGGJw6+cAQqTfyPkc5eI0y7/7fLObzJgoeR8jEYFT/b5QjgdUp25j1zmldO0eg4OPEtd0i6Uns8x6wNOk0HF/M74DYvXugEFSx+kP3ke0YbWOj2JhH0nyOHvyj1bS5L2gRekg+ufKMB8S6vICgRVBfnh6jN2mNbcWf1yCo0xg5PAbzRQwqBUfa8s1cmZtTQEgNsG0Q4SHIASmj+QrvI+gyFTGAuLWlYkvsp4Ak9zmLvWSrOjECiSGB32r0p8n4dRvI9bGbik0fS9I0tAmFKEKDqQoE2moGshgxdsMaQTpCnG2ChaQxBvdgQUqYBSTZcfaO/DBBRLYsX5DZJbuKknlF7rjQfmS1LAsrSkqIYbQNAg9GTwIBxrOk/XUZXV+h/M0hMviScKAkktgfO+PVtV6OxBrQEC/dn3xjz/4GTbnTVYoQgA7rRUTjTs9N8emaHLYJ3vwxEZ5+XmfIu806RsjiH8PYeG52ceWPmK5PV4eAyR09M+1HYq49PIjl6Rk50TeefPx5kyBLHqfPPtfa4U35zcfH+56xfzznyuKDqfUeREPamc/g8Wan28+Gd0TSxhnNPDhDI2jnifNs5EVs/4ekKXbMsFW/ldnhyi1QPED1EJQ881iiMlywBQMM/fLxyzXv94egUry7qZ/Loj0PoYEm9f/AFH2jsOtZcwoAmThyhsz284cISr/AO5Ob4AcRXOc7oYkV6nwEPwhqb+qvKFDPArnOesRoFP7fWJRhnOeUMQP8fWGZTLjyMNap6eUPmXHlHQKnOELRof0/uGc/lpTQdW7zEhHZ/cPWGow6+ZhGqdLl1V+0eftGU+MkBBf9dpLchU8m9Ouy0hO2v8Ab6x55rfSv4nTFkEFEs2EONkl9pXIqAbfZB3RrhNt+Dj++X/DNWaEMUlqWUgFy95NLhWmJO+kDfEekNLUCQ7G7shxUA7rQU548muEy7AbjV8aOkrP0g/pFSCLhSMz8VTrSQBUq2X32TgBckB6dXMb2vX30G+Ep38oOzXPzO0DuoCx5RvlspKRzUcCAKOwvB9SY8++DF2bSLmVQ4cAf+RjfolOk2cdkJF6UjtWbiRfdfE+kz+YC+GtETKmzUAWVzWnNvdwQMaFv+XON3KR2eY7gCIwOnzymamcn/8AWq4YpuWB0emBaN9IWDZILhgQRiDd4RjlNV5nycdZb/T5goM45+90MGP9p8aXHd9uPZyqd/memOXcRk+nnn1jOuZ1We7PdwADjf3eQGfdgWA5/HTw4EO3ch6wEePQ++fZomRnPdlhESL+8Zz5vEqTnOfBqDqR6+Bz7x1Zoc8fbNIb7+kdIvhpIivX7xxQ8j9s/mED5DOfwy1npnN4R3z85MKB7JhQFtYDHOaZa/mP9w8s3wnrnOe5lqvU+UI0whsu8dd8dSuuc7s0hss+XrCNK1/COS7+ghKx5RxN/wDxhh1fZjoNTzPkIbMVQ9POHDHmfSAGqF3P0MQJoB184IVeOY8jFL8S61/h5IIYrUbKAa1JvPAX8bsYNbXjLbqM78Y69KVKlSSylgBahekXsD+og9A90VGrNDsItdkMGOO4We+81vYYxDI0QrWCQVK2yXNXJvUa4h2fnW6ySoGqbqgKZyQRSwlnHM8OcdEmpp6vFhMJpBp2kAJYCjOEpvLMp1KuSGZ3vc3xmtJUZk9AxZRDu1RZdrwmr8YvdMLBmrfYd3U96lNUeGzjSKPVht6WSLwmyC1HPD9LAZLw3RAuqGlaRMBazZBY3UDV4E90b3VirKN4lpxqoKNTdUg030OMYaWANMODppuIBfE3KZ77jGz0JewihB7R3pKiaUA2cGOAGIhFkj0vR+9qtcp6WkvS05NONcDF98K6a+jhJIeUTLP7Qv8Al3/0FMUmkgFO4VWGuZNAtDvvqMqd8NaUUzVoP1oCi3ZtJsuRX6gonhZIwiMu3J8mbw3+NpNx5nOfGoiMGh5eozlob8ynH8fb7RxCr+uc9avGNjzdnKVnPXJIPXoOXvn2viFS659c9LnldM+ufKHok0o1zxz33VESJOGc54iFBu6Zz4xMg5zn1C2efUZz3R0Zzn2aT6ecOGc5w5wyMB8vI888Iar1zn8Q4+8MIznPkAnfl5yIUO6QoZOqmZznpUxiZWvHNYjWrP54N9wwiIzK9OPo5haAxM0OM5r64vDpa/L1gMLOctd5bg5kRNv+/C/7wHsZap0Oc/aHg/8AXyPCBkzRl8378eLxKld/TyOcmEe0sw39POHpF9959IjUfTzhyPWA3Zimbn6GPOtb6YdInrX9MsKlovZwQVEDFSlUpgByOr+KdaGRIWsUVRKMdpWymmLXtwjJ6BolhKcAkpI4WhYIDipJtOroOGmEdnxse/tXJchnFGBcBVwo4UreRUtcOJh01YRUFkqZ1m8/pbADsgYXsMYdODM6RUEJQXanYKiHvoO+8xWafOtbNVH9RGyHe4b/ABFqpEaO+dg9Mnu94BqHe2rio3szO5Jr0iL4W0eq1G49pqqKSzISHxxO5heYi0lZOLk3m+17J5NeAL4utR6IUocgOxsguxGJNLi4Ba/sjjUXLqM3piCdLAP1Au1zE3DhZduka3RplpnbaNmWqlaXHco9noN7RjtMU+kuXfeGcOaEefLfGy0RJAalohgLkzHZ1JO9gSUiosghwdqck50+dMCnva01KEBB2lB95NRcQcReDo80pmJWfoIUf2qItEbhZWKYFPGJJs5gdoWdmWlT1YB1JWS9WuW9XrxbKLkhVN4oweqgWwqE9RwiKyym5ps0K8fb8+N9YkT7+mfeKrUuk2pSXO0k2FXEulmuxIsnrSLVNe78Z7sYzrybNXSL6s8c9/EEg3RFZrnOeRicCmd8CXZec573cgDOc+MRoGc56XTjOc9ICcaHE5zn16RXvjmc59oAYRnOeENJznPnD1D08oaRnOe+oSO0d8KOsIUMkKi+c8/G8sGiVXpz8A3cIcg8c5p4XuYksv3Y186QBEE4v18fvuo9wYoCp6fnfE3yjuzfz3HuN7CG/Lqc5PKsI3EnPT2p9qmWWqmffLd8QH28/Ldh/TD0qp+M53tAYgnPXP5uS5lOJOc/eIwrPX8/l4hmzON3HORwqBnfiueJk6XK+lCTNJetrsSwGxsld3S8EBpW5AatU2fpQFPZJ42hZDdGDmI1TiuaudeSslINQJaf5ZW+LioAFz3OWiDEqYtKNCqlqYTsvvKXYgi/DZv2xmo9bix+uEjs+fbRQ0qFLuJUC1DeEnaDitzXgxR6Qu02yAC5CDR7w6mcIQ+HGt1D9J0ok1DGgKfplqYpC1cxZYftAxJr1yaklyCdoKvWreeBD0uCXPOm0Rol2mPadsGc4FsE3EDeQKkvGilICZJKgWLNjaUQ6SG+j+m7/wBRNdqnRQpbq2k3NishyAOrte7qdgpzba2UQA5Foh3vCRjU9p9+JbAmBVvph9LL6U5313OGDVoRh0jZSxs70SwABj8xTusNcQwS+JChffmJcp5tsDcEjeXZAet7jxjW6Po5lpAdymgLEFU1d5IaoFSaMOhCZy8ozvYLSpdQkspwQDRpgFZlD9RNgEcS2IEMiaQQCSQLlKLkKNyFHFxaAVizGt5ZArQlF5BuZyygbwSru2XwMMXLe9toGp7K3wNGtNhi5xui1OxuqdLsTrJLJmgCv6wKdSKcWSKRp5LNnOd9+G0iVbls5cKJSfqpZYE7xWt5DvUGNN8Oa1+fLD9tNFD+oC/kfthCycHyMNX7LQCueOfs8EITTCIXr0z5ZIrPLuzuzdEuQ9Oc8875GznPrGg56Z/Fzyc98AdHtHU5zn1hhLZznx4VZzn1AkOe+G3Zzx8eQYF5zn0aqZnOfMBO2Ofh7wof84cfGFDANAz09vD+l4KloDjlnN0MSg5z16PRgDOL/wAwqDijOc9bmWfGJk58vt4bzDQPLPCJCBSM+Jz13CIk8M5769xa5fDf75774hKKdePp+fGKNGSwPLOR5BzXay0kolKUA5CSw44Brr29cHPn5z7dKARn/iFRKEIDi2tIKtwG2rybg4JwhztWE3lIqQgBFkVQGtqut0Dp3lIcJpeS17xDOmEFmAUGoaJRLPYmLxUSBZsh6hrnJKVMZVhIAsg2BgQKFai7hKahv6uNANJTedo2e0W2pr9pwL1PVIGIagd93sQDpC32i9i5YNVTNyy5DtXpW5nciUS5VVr2raTgEsal2ctU8w0i0OoqcUFq1hZL1tXKJF5D3brNqbQtHUS4SL/5Iur9Vo1YfZnLQlS6WGqtEIUVEC2obLOyENQ4VLC69gBRIiDW8wKBSHKXNo4qONdzE0FzHBmtWBQwVUnaViFgglLOWuIxZga3mr0mUSwArcGoAlNbTtcNlnxSP0klbLYDVksibdV2F3aONabPmW3xoNIAACdwISRRw38yYDuYhIrfTcSDq3RRe9kkGwf0p+qYXo5cWebYli5qgDtBk7LXkpr/AC6qradiaVJAwLzai3dV853uAFS6RUAXt/aLI5JoxYR6QbCVBrScUg4ipYYNtG+mxVmIKm0NwILF704qDPcwAP8AwBehgaaiypi5AcnhZNxYfrYA30B32pEMTMsWUqLlgyrrTPMUP3i9uD7xBOr5n8PPtOLK1FKrm4HkCe484CU5IDkgsTWoUSDabAgDClN1EmpRblMQHNacWqOZL+GLwIzks1WvK3PTOfyCELpn1ik1VpFpCbVSAxPEY9Qx641i3kl8c5aJeVZZdJpc2oznNxeJ4El5znuqCEmkBHO+c58GrOc58W6+c59eLGe6AGAxwm/Oc9XAX5zm64NVfndnNzBtobh3D2hQny//ANoUA2ITjzV/mmJceqv8oUKJoOT6f9I6Men+QjsKEHVY9fMwKb+h8oUKHAZpf1cleaYyuvu2jmryjkKKxa8X9wBpX+7M/wDAjyiHTO3K/cr/ANswoUbvVDSv9sf+Sb/mqLTQu0np5GOwokehWj9qb+5PlKip1j/uTv8AwyPNcKFCyFGYn9sn/wB1UTay/wByZ/8A08jHYUTUBNH/ANxX71/5S4DF0z/xyv8AEwoUSpwXjkPNUHaD/tI/ar/KXChQVN8j9UdpX7v+0XujXdR6woUDzOT+6klXjp/2glPrChQmbguHIeUJV3/PyhQoAW/mfOI/t/kI5ChiooUKFDJ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22" name="Picture 14" descr="http://katyaburg.ru/sites/default/files/pictures/muj-aksess/kak_zavyazyvat_galstuk_video_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4286256"/>
            <a:ext cx="1000132" cy="1111258"/>
          </a:xfrm>
          <a:prstGeom prst="rect">
            <a:avLst/>
          </a:prstGeom>
          <a:noFill/>
        </p:spPr>
      </p:pic>
      <p:pic>
        <p:nvPicPr>
          <p:cNvPr id="17424" name="Picture 16" descr="http://wemontreal.com/wp-content/uploads/2012/09/%D1%81%D0%B5%D0%BC%D1%8C%D1%8F-%D1%80%D0%B8%D1%81%D1%83%D0%BD%D0%BE%D0%BA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4000504"/>
            <a:ext cx="1714512" cy="1076713"/>
          </a:xfrm>
          <a:prstGeom prst="rect">
            <a:avLst/>
          </a:prstGeom>
          <a:noFill/>
        </p:spPr>
      </p:pic>
      <p:pic>
        <p:nvPicPr>
          <p:cNvPr id="17426" name="Picture 18" descr="http://www.lara.md/userfiles/menu/394176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29322" y="5572140"/>
            <a:ext cx="1643074" cy="1178319"/>
          </a:xfrm>
          <a:prstGeom prst="rect">
            <a:avLst/>
          </a:prstGeom>
          <a:noFill/>
        </p:spPr>
      </p:pic>
      <p:pic>
        <p:nvPicPr>
          <p:cNvPr id="17428" name="Picture 20" descr="http://bdm-blog.com/wp-content/uploads/2012/08/populyarnye-xobbi-dlya-muzhchin-ili-kakim-xobbi-zanyatsy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43834" y="5572140"/>
            <a:ext cx="1362526" cy="1143008"/>
          </a:xfrm>
          <a:prstGeom prst="rect">
            <a:avLst/>
          </a:prstGeom>
          <a:noFill/>
        </p:spPr>
      </p:pic>
      <p:sp>
        <p:nvSpPr>
          <p:cNvPr id="17430" name="AutoShape 22" descr="data:image/jpeg;base64,/9j/4AAQSkZJRgABAQAAAQABAAD/2wCEAAkGBhQSERQUEhIVFBQUFBUUFRQWGBUVFBQUFBQVFBUXFBQXHSceGBojGRQVHy8gIycpLCwsFR4xNTAqNSYrLCkBCQoKDgwOGg8PGikgHCQpLC0sKSwwNSwsLCwpLCksKSwpKSwpLCksLCksKSwsLCwpLCkpLCwsKSksKSwsLCwpLP/AABEIAMMBAgMBIgACEQEDEQH/xAAcAAEAAgMBAQEAAAAAAAAAAAAABQcDBAYCAQj/xABREAABAwICBAgGDQkIAQUAAAABAAIDBBEFIQYSMUEHE1FhcYGRoSIykrHB0RQWM0JSU2Jyc4KistIjJFSDk7PC4fAXQ1VjZMPT8aMVJUR0hP/EABkBAQADAQEAAAAAAAAAAAAAAAABAgMEBf/EACgRAQACAQMEAQQCAwAAAAAAAAABAhEDElETITFBYQQigfCR4TKh0f/aAAwDAQACEQMRAD8AvFERAREQEREBERAREQEXl7wBckAcpyHaoPEdO6GDKWshB5A8OPY25QTyLhZ+GnDGm3HPd82N5HmU7g2nNFVZQVUbnH3hOo/yH2PcgnUREBERAREQEREBERAREQEREBERAREQEREBERAREQERcLjvDBRwEtj16h4JBDBZgcMiDI7Lsug7pYqipbG0ue5rGjMucQGjpJyVIYvwyVktxFxdO35I4yTyn5fZXMvxaSdlQ6eaSU8W1vhuc4eFNFsbsGQO5BceNcMFBT3DZDUOHvYRrC/O82b2Equ8f4dauS7aaNlO34R/KSdp8Edi4SRg3X7D6lE1chBtYjpBCiUZSOK6RVFQbz1Esp+U8kdTdgUbxoWsSvllUy2uOFwvXGhaoNt1166lI67AeEeupLCKpcWD+7k/KMtyAOzb9UhWPgPD+w2bWU5Yd8kJ1m9cbsx1EqjAvbSbgnZdSl+t8E0tpKsfm9RHIfgg2eOmN1nDsUuvyMyxIINiNhBAI6DcG67HAeEivprBs3HsHvJxr5cgkB1x2kKR+iEVcYLw1077CqhkpnfCH5WLymjWHW1d7h2KxVDA+CVkrD75jg4ddth5ig2kREBERAREQEREBERAREQEREBERAREQFikpGOBDmNIO0FoIPSCsqIOcxHg9oZr61MxpO+O8Z+wQO5cFjmglDFxkbKx8RJAIkAksWE5Zaptc9yt55sCeQLi8Ypo5tbXY1xaQ4E/D1tbIjoFxzq9IytWInyrPSrg1qqGCSoLopI4xckOIOZDW+C4DeRkDvVZtjfISTck7SV+ieHWpLcMDBtlqImdms/+AKlaeJrQGgbFmqiG4QeVeHYW5dM1ossUsV9iYQ5eWncDYr62PnUlUUhJzdc2Pn3rRczPlTCXxrVljYc7bbXB6EaB0LZg2gqB0uE6F1lUxj4qNzmvaHB5AYwgjaHOIBHQujpOA6rfnJxEX13uPY1tu9WXwXS3wum36jXx9TJHtHcAurVhUVNwB28aucOZseXa5y3aXgWdC7jKfEZIpRseIwPK1Xi45irQRBH4JSzxxBtTM2eQE3kbHxVxuu0Ei/Pl0KQREBERAREQEREBERAREQEREBERAREQEREGCufaN5+SfUuVo2hx+dL2jJo7Q3vXQY7PqxEXsXZD+uxQFDJbU2ZGPmztnl02W+nH25aVjs5jh6qfApGfLlktzta1g/eO7FULTdWPw5mSStgjije/Vh1jZriAXvdtI5mqvhhtV8BzeiN3nDSufKmJlniaeRxHMvckUptYBo5zn2rzFhk+/jfIl9ICyOwhzvGZK76n4nJmE7LcS0qqkG91gc8rvcegBaE0Q96x/SRbuUq/R83yiltntLBn5awnApPejV+vF+NRujlPTvxKKay25ZmrdGBTcrOuWMfxL6MDl5Yv2jPQq768p6V+JXtwM1YfhwbvZK9p67OH3l3apzgdxIUpminkYGyahaQ64DwS3M2sAQdp5FcQcrRaJ8K2rNfMPqJdFZUREQEREBERAREQEREBERAREQEREBERAREQcpprUlpjHM4/12LmHznU8kfWIv6VPcIEwa6Ll1XZdR2dlutc3M7xGn3zrnmJYGec9y7tOPsh00/xZqPg6jMbS6eUktBPhbyLrOeDiD4bz9b+S2Gac0bWhplN2gNyimOwW3MRunlGdj5T+on85YAvF2RLSbXjzLV/s6pvhP8AKXn+zul5XeUt06cU3wZj0QyFfPbtTnZHUfsHjzp0/hG+eWl/Z9S8rvKK+HQKl5HeU5bbtMofiqj9kR5yF4dpnFuhn62xjzyJ0/g3Ty1HaC0vI7tcvPtGpuR3a5bnt0Z+jzHrgH+4vDtNG7qeTrfCP4ynSN8sDdGYYbuYHXIsb3IsSOVb+BaRS0z44nAyQPeGAXGtEXGwLSdrebsWjJpUZPAFORrZe7RjM7Nx3qMxd0zLOMMjCx2tcgPbcA28JlxtttssLU1NO26rWLVtXFlzIvzNV8NOLAkGVsfMIY8usgqOl4WMTftrZB80Rt8zV6WXnP1Uvl1+TZNPK5/jVtSf1zwOxtlrOx6V3jyyO+dJI7zuTKH60mxCNnjyMb85zR5yo6o0xomeNVwD9Yz0FflV9ZzDrAPnT2Zbm6APQmTL9Oy8JWHt/wDlMPzbu7wFK4Lj8NW1zoHazWnVJsRmQHZHfkRsX5LfXOItc9pV4cCGI6tHK07ql/3I/UmUx3WqirvTjT6rw8NeGUskb3lrPdRILAuGsL22DcrAgk1mtdytB7RdSMiIiAiIgIiICIiAiIg+IvqIK84QXj2Q0nYyIc/jFxuOjVXJVlSXkNzydKb5AGxdGzM7Li6srSbRzjXGUeMG9zRcC3TfZzKrHZSmG/vw1w2G7Tn0b+db3166enDr0+8YTGHYcALvqGAnbquYTfec3AZm561Kxsph40rz0PiH8S2qfRqGwvENnKfWs40Zg+KC87qX4gmKy0HOo+V5/Wj0XWIyUXxd+mZ3oaVK+1aH4sd6e1OH4sJ1L8QrtrzKEfPRj+4aemaX0RLVfilOPFooT0zTf8C6X2oRfF+deToZF8X51G/U4haK6fMuYOOxjZQ0w6ZZT/tBfDpEN1JRj9qfUp6bQOM7A4dBK0ZuDvke4dKpOpqtYppTyjo9IZC4BkFA0kgA8XLcE7wdbapqlxeZp/Lxx2+HG52f1HjLqJUU/Qcxua4zNABB8ItbexvtJUpWOGqeTtHbsK5tXX1Y8rxpafpyem+MUMjHNeIzLqu1bts8Otlna97qmgV13CE67oTycYO9h9K5ELv0ZmaRMuHV7WwytKytWBpWVpWrJkX0FeAV9ug9XVxcD0n5tOOSo87G+pU3rK3eBp35CpH+c09saSmvl64aJ7Q0wO+V/wBz+auvDvcY/o2fdCorhxP5Kl+kk+41XnhTrwRHljYfsBTUltIiKyBERAREQEREBERAREQYauNzmODC0OLSAXAuaCeUAgkdYVKY9jM7ZJIzxbJGSOHGRRta42cRfO5z6VddVVNjaXPNgBc5Emw5AMz1KosUwd088krWnUfI8gm7bguNjZwBC4fq7YiMT7dn00eZmOyAGkdb+mT9RHqWaLEsQf4tRUn65HqU9S4Q1h8Jgv1kdtllmxqOHIg8vgxyOv2Bcm7U+XVmnqIaNJhWIP8AGq5Wjnlee4FbhwCs31z/ACpPSUbpcy1/DHNxUl/MvjNLGF4aBJmba3FkN2byfUrfdPtG6Y8dvw8nRypO2uf1a/rXg6KzHbWSdr/xLdOOnZqv6bMA7b/1ZfKfHCXgOD2N3vPFkdxv3JtudaeUc/Q2TfUyHrP4lidoPfbM89NvSumdXxfHX8n0laVVpJAw2LpDlfwWsI7ddVmtlo1Zntlp0+ARtYGSNa+183AbyT1dS8yaPQ7WtLD8hzmfdK9S6TQPIDRK217l4YQfJfcd62iT8F3kn0LjvvraW0TaYVbwj4Y2IssXG4cfCN7eE2/9dC4YFWjwiYRLM1ro2k6gcC2zgTrFuy7bbjvVXPYWkgixBsRyEL2Po7btPvPd531dcXicemQFZGlYWrIF1S42UFfbrwF9UD0Ara4Fnfk6kfLiPawqo7q1+BJ1xVj6E9z/AFJPhNfL7w5+5Uvz5fuNV4YGfzaD6GP7jVSHDn7lS/Pl+41XZo8b0lOf8iL921WqSkERFZAiIgIiICIiAiIgIiIInSaibJTvDhyWOVx4Q2HcuCOj0XI4/WKsLHKSSSItic0O+WDqnMHMi5HYq1Psveabsk9Sx1KVmczMfv4a0vMRiMtpmjUPwT2lZRo1B8H7R9a02yVY99TeTJ/JejUVe59MPqSn+JU2U5j9/C2+/E/6/wCs0misJ2XH1lqyaIN3PPcV8fJWk34+nA5OKf6Xr22qqwfdIDns4t+f21Sa1Xi9ms/RJ25/ctaTRqUbCCpc4zUj9H8iT8axOx2o/wBP5En41TbDTdKFkwWYbr9a0psPlG1hU/JpFU7m0vWyU/7gWrJjNU45exRzCKU58vuqpNYXi0ovDqImVoe06t87ruyBbJcy2WuyLfY4/US/8ik58GqrEmoz5GQ2H2nOWGpEz4aZj3LBjp8FULinu8vz3ecrr9J8WrxM+ICVzGkC/FbcgTmG8q4+qppQ4mRjwXEnwmlt+XaF2fTaVqRmfbj17RbtHphYVkCxtXsLqlzMgX1ebr6FA+q1eA4+HVD5EJ7C8elVWArP4DnfnFSP8lh7H/zSfCY8t3h0b+SpfpJfuNVzaMn8ypf/AK8P7tqpzh29xpfpJfuNVwaJv1qCkPLTQH/xNVqkpZERWQIiICIiAiIgIiICIiCOxzFTTxF4jdIdzWg821wB1excE7S53+GSHn14wPtAFd1pPf2JNb4PpF+5Vga7mK5tbVmsxGHVo0raO6V9tj/8Mf1zQJ7a3/4af20KifZV+Xv9a8Gfp7T61h154ht068Jk6Vuvb/07r4+Ox+zdfHaVH/D2/t2fgUIXE7z2leHwk++7z61PXniFelCbGltxc0DBzGdt+6MhfcP0hdM6wwwBoIBeZmWAIJJyZnbk5wozC9HOOdm46gOZBN+jMrtIaVrAGtaABuAC0pa1u8xCtq1jw1J4238GFg6rlIXvaLNAbzAAeZb3FhYK2cMbfK+4E2v1q/jur57PHsqXlv1rzFiR1gCbXGWZWnT46x51fFPIdq0sSqbPa4bjrdVxrDzHoKrN/cLxT0larFnMmj8I6pabi533t3hTOFYmJQc9nqufOFymN5tY4cjh5iP651r4ZiZjjcb7WOPYwFN2LI2RNU3pNFRvGrLSwS6wc7Njb6246wF9vOq4xXgwp6i5pHGnkuQ2NxL4XcgDj4TOS/hDmXSzzFxbfcwd51vQ3tWOKQgi2/PqGQ779RKrOpOU9KuMKWxnA56STi6iJ0T9tnbxytIycOcFaIKvbH3xzUsjamN0sTGlw1Wl0jHbA6MgXa65HNy5KiTt9G9bVtuhy3psnDI1WTwIv/OqgctOD2SN9arRqsTgWf8Ansg5aZ3c9ivPhWPKd4cvcaX6ST7jVbWg7r4bRH/SwfumqpuHH3Gl+lf9wK1ODyS+F0R/00Q7GAehTUl0KIisgREQEREBERAREQEREGrigbxMmuQ1uo67nEAAWOZJyCqeSSG/uje3+as3SRsXEO44NIAuAeXZkN+1cSJaQj3NnRqhY6tIt5dOjetYnciWzRfGN7V7Ekfxg7VJcRSWIELLHaNQZ22bkFFSnZTxn9Wz1LLpV+W/W0+J/n+kZLPG0AmQAG9s9tsjZeqTVlcGskBJz27ht3Ldko6X9HZl/lty7l6gfCwHio2tcR71oabD5ounSr8s51O/ZLQtDGgN9Z7mrIM9re5cZVaXuidquDRyBwDT9qS56mlZINLHm35NxvvHGW7Xxgd6vCHU1tc2Jhc6w5BlmVx9dpEZAQBf5PL80+9d3FROkelrZH2uQGi2qbEc+bSQtCCtY7MGx5Rn2j/pUtMyvERDagxAONrkWOV/GYeQj0f9qTbiDiNV20Zjn6+QgkX5+awjXUwf4RydbKRuY+tzdKyUwcTxb8nDNj93bvaf633phfLqqabjIAOQjstq+lQ9U7ViPzXDrc9jfMVtYNIRdpy5uQ7x22PWvGIQ+ExvLKB1a2v5mpKIbLo9vU3osLHzXWHbc7L9zR4o7PStuVm7+s8z3WHWtKaXMtFiRm7kHO71b+YKsphJ4dWuYbscWXG0ZE/yUDwhYJVYgG8XJT8WzwrOaWTPdY3LpdQgjbYXA69m02bpJ29POR/0BzrPBUEnb2bB17Ar1vNVbacWUXJEWuLXCxaSCDkQRkQV3fA27/3Dpp5e4tKhdPDC6rc6F7HBwGsGXsHjI33X6DboUtwROtiLOeKUdwK6vThxicOp4cPcKb6V/wC7VlcFz74TR/QgdjnD0KtOHA/m9N9O790VYvBHJfB6T5jx2SyBTUl2CIisgREQEREBERAREQEREEVj+ExzMHGMD9U5B2bczmdXYSoP2swfo8PkM9S6XEIpHWEepb3wdcHmsQCtL2FPyR+W78Cid3qUYr7hDe1eDb7Hh8hvqXx2isHxEXUxo8wU17Dn+DF5b/wIaOf4MXlu/Aoxblb7eEH7VoPiIvICxv0Xp/iI+gNuewKZqxJGLvETW/CL3WHSdSwULWYfcX4u4O9hLx1EtVcWXiKyj6tlNC0tdAdXeDEdU9IdkVyGKQYWSSIJYHfDgDo+5rrdy7DNmTJi35LtZvmIb2gqHx+plDfc2vvvLI3/AGhGFWcx3lrWIntCv8Qw+B1yzESeRtS19+jXcxw7wubdVBhsHDLey4HVnqrsp45D4xDPrMZ9xt1pSUMZ8Z1/rVDvNkojPCLR8w0cM0lLSPDHQ7LvFx226V2uD4vFMA11m32bNUnla4ZA9HWNtuSdh1PvbKfmiTzuk9CyU1FG03jNQ08pZrDrGbj5STTJW+PaxIaUh2fjDK/wmbAekZX6lnqYLzR/Wf2MDP4ytTResc4Bj/CHvXWc1zelrt3QSujkoCDrWOTSB9ZwPZkM1lMTDXcga6V19VnjuzvtDG3zcee+QG+yj5LNGqLm2dtpvvLjy/1kper1Ywb6z3HN2rYZ8he4hrQBla65+r0ia3INpWc0lXGD2MBCrtmU7oh9dKdhsObIdZG/pvdbFNiQac/67T6FBu0jzzbRuHyKqInyXWv2rYp65r/7tzejwx2xOfl0Kdkp6kMOnmGiaHjmucdUi7ci0bstVl/KKhuDLwMRhvvEre2Mn0KwcPwFlVG6J8rWBwsNhc0neGvA9aksJ4FGwTRyircdQ3txYbfIjaHZbV0UztcurERbMOT4bX/msH05/dFWBwKy3wamzuRxoPN+VefSpKo4O6SQ3mjEh5XAHz3UzhmCQ07AyFgY1uxoyAvmchkr1jDOW8iIrIEREBERAREQEREBERAREQEREHl7ARYgEchzWvHhkbTdrGt5dUat+kN2raRBp1GFseM2g9IBUJU6DseT4g5tR34106Ktq5Wi0w4t/B0Nz4R0wud/uLwOD2UeLUQD/wDIx33pCu3RRGnETnv/ADKZ1LT2cM7QCq3Yi1vzKOmb32Xg8HNUduMVI+bHEwfZXeIrq5cdBoFKGOY/EaiQOFtbxZGm4IcxwNmkW5Fp4ZwPwwVHshtZWGXe50rXa4O0Puw6w5iu9RRgzLmqvQhsjrmd7RYANEdMQLc8kTnX614ZoBGP7+byaYeaFdQiYMy5oaBw75JT08V6IwvbNA6Ue8J5zq+gLokTBlEw6LwN2MUlDAGiwv1klZEU4MiIiIEREBERAREQEREBERAREQEREBERAREQEREBERAREQEREBERAREQEREBERAREQEREBER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32" name="Picture 24" descr="http://grandmir.com.ua/img/educationinczech/vishca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282" y="1785927"/>
            <a:ext cx="1223908" cy="928694"/>
          </a:xfrm>
          <a:prstGeom prst="rect">
            <a:avLst/>
          </a:prstGeom>
          <a:noFill/>
        </p:spPr>
      </p:pic>
      <p:pic>
        <p:nvPicPr>
          <p:cNvPr id="17434" name="Picture 26" descr="http://www.matrony.ru/wp-content/uploads/1317400500_0001h7zq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72329" y="4286256"/>
            <a:ext cx="1428759" cy="1071570"/>
          </a:xfrm>
          <a:prstGeom prst="rect">
            <a:avLst/>
          </a:prstGeom>
          <a:noFill/>
        </p:spPr>
      </p:pic>
      <p:pic>
        <p:nvPicPr>
          <p:cNvPr id="17436" name="Picture 28" descr="http://900igr.net/datas/obschestvoznanie/Professionalnyj-vybor-professii/0010-010-Professija-veterinar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4282" y="2786058"/>
            <a:ext cx="1524012" cy="1143009"/>
          </a:xfrm>
          <a:prstGeom prst="rect">
            <a:avLst/>
          </a:prstGeom>
          <a:noFill/>
        </p:spPr>
      </p:pic>
      <p:pic>
        <p:nvPicPr>
          <p:cNvPr id="17438" name="Picture 30" descr="https://encrypted-tbn1.gstatic.com/images?q=tbn:ANd9GcTcdW_nGRBsC6HbgT0mpjZ6lIsdyLP6AaPYbHk6nngq7brvj-kZ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14282" y="5155841"/>
            <a:ext cx="2500330" cy="11592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1626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200223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</a:t>
            </a:r>
            <a:r>
              <a:rPr lang="ru-RU" dirty="0" smtClean="0"/>
              <a:t>пределение </a:t>
            </a:r>
            <a:r>
              <a:rPr lang="ru-RU" dirty="0"/>
              <a:t>единиц сравнения (рост, вес, возраст, </a:t>
            </a:r>
            <a:r>
              <a:rPr lang="ru-RU" dirty="0" smtClean="0"/>
              <a:t>образование </a:t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т.д</a:t>
            </a:r>
            <a:r>
              <a:rPr lang="ru-RU" dirty="0" smtClean="0"/>
              <a:t>.)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909" y="2568094"/>
            <a:ext cx="2842662" cy="20162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420888"/>
            <a:ext cx="2505075" cy="1819275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4077072"/>
            <a:ext cx="4771659" cy="2481263"/>
          </a:xfrm>
        </p:spPr>
      </p:pic>
    </p:spTree>
    <p:extLst>
      <p:ext uri="{BB962C8B-B14F-4D97-AF65-F5344CB8AC3E}">
        <p14:creationId xmlns:p14="http://schemas.microsoft.com/office/powerpoint/2010/main" xmlns="" val="28121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9817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</a:t>
            </a:r>
            <a:r>
              <a:rPr lang="ru-RU" dirty="0" smtClean="0"/>
              <a:t>равнение </a:t>
            </a:r>
            <a:r>
              <a:rPr lang="ru-RU" dirty="0"/>
              <a:t>объекта оценки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объектами- аналогами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768745"/>
            <a:ext cx="3396533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1772816"/>
            <a:ext cx="3664381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336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308292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Фильтрация выборки </a:t>
            </a:r>
            <a:br>
              <a:rPr lang="ru-RU" sz="4000" dirty="0" smtClean="0"/>
            </a:br>
            <a:r>
              <a:rPr lang="ru-RU" sz="4000" dirty="0" smtClean="0"/>
              <a:t>из объектов - аналогов </a:t>
            </a:r>
            <a:br>
              <a:rPr lang="ru-RU" sz="4000" dirty="0" smtClean="0"/>
            </a:br>
            <a:r>
              <a:rPr lang="ru-RU" sz="4000" dirty="0" smtClean="0"/>
              <a:t>с </a:t>
            </a:r>
            <a:r>
              <a:rPr lang="ru-RU" sz="4000" dirty="0"/>
              <a:t>учетом мнения </a:t>
            </a:r>
            <a:r>
              <a:rPr lang="ru-RU" sz="4000" dirty="0" smtClean="0"/>
              <a:t>экспертов</a:t>
            </a:r>
            <a:br>
              <a:rPr lang="ru-RU" sz="4000" dirty="0" smtClean="0"/>
            </a:br>
            <a:r>
              <a:rPr lang="ru-RU" sz="4000" dirty="0" smtClean="0"/>
              <a:t> (родители пользователя оценки или лучшая/ более опытная подруга)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786" y="3571876"/>
            <a:ext cx="6762750" cy="2476500"/>
          </a:xfrm>
        </p:spPr>
      </p:pic>
    </p:spTree>
    <p:extLst>
      <p:ext uri="{BB962C8B-B14F-4D97-AF65-F5344CB8AC3E}">
        <p14:creationId xmlns:p14="http://schemas.microsoft.com/office/powerpoint/2010/main" xmlns="" val="202296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02234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В</a:t>
            </a:r>
            <a:r>
              <a:rPr lang="ru-RU" sz="4000" dirty="0" smtClean="0"/>
              <a:t>ыбор метода расчета стоимости с </a:t>
            </a:r>
            <a:r>
              <a:rPr lang="ru-RU" sz="4000" dirty="0"/>
              <a:t>учетом </a:t>
            </a:r>
            <a:r>
              <a:rPr lang="ru-RU" sz="4000" dirty="0" smtClean="0"/>
              <a:t>мнения других </a:t>
            </a:r>
            <a:r>
              <a:rPr lang="ru-RU" sz="4000" dirty="0"/>
              <a:t>специалистов по оценке (</a:t>
            </a:r>
            <a:r>
              <a:rPr lang="ru-RU" sz="4000" dirty="0" smtClean="0"/>
              <a:t>подружка, подружки)</a:t>
            </a:r>
            <a:endParaRPr lang="ru-RU" sz="4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8926" y="2714620"/>
            <a:ext cx="2564669" cy="3744416"/>
          </a:xfrm>
        </p:spPr>
      </p:pic>
    </p:spTree>
    <p:extLst>
      <p:ext uri="{BB962C8B-B14F-4D97-AF65-F5344CB8AC3E}">
        <p14:creationId xmlns:p14="http://schemas.microsoft.com/office/powerpoint/2010/main" xmlns="" val="153408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8929718" cy="15224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700" b="1" dirty="0"/>
              <a:t>Общие </a:t>
            </a:r>
            <a:r>
              <a:rPr lang="ru-RU" sz="6700" b="1" dirty="0" smtClean="0"/>
              <a:t>положения</a:t>
            </a:r>
            <a:br>
              <a:rPr lang="ru-RU" sz="6700" b="1" dirty="0" smtClean="0"/>
            </a:br>
            <a:r>
              <a:rPr lang="ru-RU" sz="48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 СТБ 52.6.0</a:t>
            </a:r>
            <a:r>
              <a:rPr lang="ru-RU" sz="48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2</a:t>
            </a:r>
            <a:r>
              <a:rPr lang="ru-RU" sz="48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–20</a:t>
            </a:r>
            <a:r>
              <a:rPr lang="ru-RU" sz="48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13</a:t>
            </a:r>
            <a:r>
              <a:rPr lang="ru-RU" sz="48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br>
              <a:rPr lang="ru-RU" sz="48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</a:br>
            <a:r>
              <a:rPr lang="ru-RU" sz="48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(… Оценка мужчин…)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060848"/>
            <a:ext cx="8174142" cy="3384376"/>
          </a:xfrm>
        </p:spPr>
        <p:txBody>
          <a:bodyPr/>
          <a:lstStyle/>
          <a:p>
            <a:pPr marL="36576" indent="0" algn="ctr">
              <a:buNone/>
            </a:pPr>
            <a:endParaRPr lang="ru-RU" dirty="0" smtClean="0"/>
          </a:p>
          <a:p>
            <a:pPr marL="36576" indent="0" algn="ctr">
              <a:buNone/>
            </a:pPr>
            <a:r>
              <a:rPr lang="ru-RU" dirty="0" smtClean="0"/>
              <a:t>Определение </a:t>
            </a:r>
            <a:r>
              <a:rPr lang="ru-RU" dirty="0"/>
              <a:t>стоимости объектов оценки </a:t>
            </a:r>
            <a:r>
              <a:rPr lang="ru-RU" dirty="0" smtClean="0"/>
              <a:t>(мужчины) и </a:t>
            </a:r>
            <a:r>
              <a:rPr lang="ru-RU" dirty="0"/>
              <a:t>подготовки документов оценки проводится в </a:t>
            </a:r>
            <a:r>
              <a:rPr lang="ru-RU" dirty="0" smtClean="0"/>
              <a:t>следующих целях</a:t>
            </a:r>
            <a:br>
              <a:rPr lang="ru-RU" dirty="0" smtClean="0"/>
            </a:br>
            <a:endParaRPr lang="ru-RU" dirty="0" smtClean="0"/>
          </a:p>
          <a:p>
            <a:pPr marL="36576" indent="0" algn="ctr">
              <a:buNone/>
            </a:pPr>
            <a:r>
              <a:rPr lang="ru-RU" dirty="0" smtClean="0"/>
              <a:t>(цели оценки)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8751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4714908" cy="6500858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В сравнительном методе </a:t>
            </a:r>
            <a:r>
              <a:rPr lang="ru-RU" sz="3200" dirty="0" smtClean="0"/>
              <a:t>экономическая </a:t>
            </a:r>
            <a:r>
              <a:rPr lang="ru-RU" sz="3200" dirty="0"/>
              <a:t>составляющая не является приоритетной при сравнении </a:t>
            </a:r>
            <a:r>
              <a:rPr lang="ru-RU" sz="3200" dirty="0" smtClean="0"/>
              <a:t>объектов- </a:t>
            </a:r>
            <a:r>
              <a:rPr lang="ru-RU" sz="3200" dirty="0"/>
              <a:t>аналогов и </a:t>
            </a:r>
            <a:r>
              <a:rPr lang="ru-RU" sz="3200" dirty="0" smtClean="0"/>
              <a:t>взвешивается на одном уровне </a:t>
            </a:r>
            <a:r>
              <a:rPr lang="ru-RU" sz="3200" dirty="0"/>
              <a:t>с такими элементами сравнения как внешний вид, личные качества, </a:t>
            </a:r>
            <a:r>
              <a:rPr lang="ru-RU" sz="3200" dirty="0" smtClean="0"/>
              <a:t>уровень интеллектуального развития (согласование).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4942" y="928670"/>
            <a:ext cx="3799042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520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193022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Доходный метод </a:t>
            </a:r>
            <a:r>
              <a:rPr lang="ru-RU" b="1" dirty="0" smtClean="0"/>
              <a:t>оценки</a:t>
            </a:r>
            <a:br>
              <a:rPr lang="ru-RU" b="1" dirty="0" smtClean="0"/>
            </a:br>
            <a:r>
              <a:rPr lang="ru-RU" sz="4800" b="1" dirty="0" smtClean="0"/>
              <a:t> в </a:t>
            </a:r>
            <a:r>
              <a:rPr lang="ru-RU" sz="48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СТБ 52.6.0</a:t>
            </a:r>
            <a:r>
              <a:rPr lang="ru-RU" sz="48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2</a:t>
            </a:r>
            <a:r>
              <a:rPr lang="ru-RU" sz="48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–20</a:t>
            </a:r>
            <a:r>
              <a:rPr lang="ru-RU" sz="48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13</a:t>
            </a:r>
            <a:r>
              <a:rPr lang="ru-RU" sz="48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br>
              <a:rPr lang="ru-RU" sz="48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</a:br>
            <a:r>
              <a:rPr lang="ru-RU" sz="48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(… Оценка мужчин …)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08920"/>
            <a:ext cx="7467600" cy="3417243"/>
          </a:xfrm>
        </p:spPr>
        <p:txBody>
          <a:bodyPr/>
          <a:lstStyle/>
          <a:p>
            <a:pPr marL="36576" indent="0" algn="ctr">
              <a:buNone/>
            </a:pPr>
            <a:r>
              <a:rPr lang="ru-RU" dirty="0" smtClean="0"/>
              <a:t>Оценка </a:t>
            </a:r>
            <a:r>
              <a:rPr lang="ru-RU" dirty="0"/>
              <a:t>стоимости доходным методом </a:t>
            </a:r>
            <a:endParaRPr lang="ru-RU" dirty="0" smtClean="0"/>
          </a:p>
          <a:p>
            <a:pPr marL="36576" indent="0" algn="ctr">
              <a:buNone/>
            </a:pPr>
            <a:endParaRPr lang="ru-RU" dirty="0" smtClean="0"/>
          </a:p>
          <a:p>
            <a:pPr marL="36576" indent="0" algn="ctr">
              <a:buNone/>
            </a:pPr>
            <a:r>
              <a:rPr lang="ru-RU" dirty="0" smtClean="0"/>
              <a:t>(наиболее широко распространен </a:t>
            </a:r>
            <a:br>
              <a:rPr lang="ru-RU" dirty="0" smtClean="0"/>
            </a:br>
            <a:r>
              <a:rPr lang="ru-RU" dirty="0" smtClean="0"/>
              <a:t>при </a:t>
            </a:r>
            <a:r>
              <a:rPr lang="ru-RU" dirty="0"/>
              <a:t>оценке </a:t>
            </a:r>
            <a:r>
              <a:rPr lang="ru-RU" dirty="0" smtClean="0"/>
              <a:t>мужчин).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629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6084168" cy="6106690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Методом расчета прямых затрат.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В </a:t>
            </a:r>
            <a:r>
              <a:rPr lang="ru-RU" sz="3200" dirty="0"/>
              <a:t>данном методе реализуется метод расчета доходов (расходов для объекта оценки в базовом периоде).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В </a:t>
            </a:r>
            <a:r>
              <a:rPr lang="ru-RU" sz="3200" dirty="0"/>
              <a:t>статьи доходов входят как правило материальные и нематериальные активы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268760"/>
            <a:ext cx="2743161" cy="4032448"/>
          </a:xfrm>
        </p:spPr>
      </p:pic>
    </p:spTree>
    <p:extLst>
      <p:ext uri="{BB962C8B-B14F-4D97-AF65-F5344CB8AC3E}">
        <p14:creationId xmlns:p14="http://schemas.microsoft.com/office/powerpoint/2010/main" xmlns="" val="149583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858218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К материальным </a:t>
            </a:r>
            <a:r>
              <a:rPr lang="ru-RU" sz="3200" dirty="0" smtClean="0"/>
              <a:t>активам относятся </a:t>
            </a:r>
            <a:r>
              <a:rPr lang="ru-RU" sz="3200" dirty="0"/>
              <a:t>цветы, подарки, конфеты, шоколад, другие кондитерские изделия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4587" y="4363105"/>
            <a:ext cx="3255749" cy="217205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9194" y="2529083"/>
            <a:ext cx="2707472" cy="18049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149597"/>
            <a:ext cx="3321559" cy="22135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0331" y="4350893"/>
            <a:ext cx="2304256" cy="153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664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1930226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К нематериальным </a:t>
            </a:r>
            <a:r>
              <a:rPr lang="ru-RU" sz="3600" dirty="0" smtClean="0"/>
              <a:t>активам – </a:t>
            </a:r>
            <a:br>
              <a:rPr lang="ru-RU" sz="3600" dirty="0" smtClean="0"/>
            </a:br>
            <a:r>
              <a:rPr lang="ru-RU" sz="3600" dirty="0" smtClean="0"/>
              <a:t>походы </a:t>
            </a:r>
            <a:r>
              <a:rPr lang="ru-RU" sz="3600" dirty="0"/>
              <a:t>в кино, парки, и другие развлекательные </a:t>
            </a:r>
            <a:r>
              <a:rPr lang="ru-RU" sz="3600" dirty="0" smtClean="0"/>
              <a:t>мероприятия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6784" y="3828442"/>
            <a:ext cx="3384376" cy="25416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3" y="3948099"/>
            <a:ext cx="3240360" cy="243027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2348880"/>
            <a:ext cx="3271263" cy="2453448"/>
          </a:xfrm>
        </p:spPr>
      </p:pic>
    </p:spTree>
    <p:extLst>
      <p:ext uri="{BB962C8B-B14F-4D97-AF65-F5344CB8AC3E}">
        <p14:creationId xmlns:p14="http://schemas.microsoft.com/office/powerpoint/2010/main" xmlns="" val="414354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4150244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Методом расчета доходов будущих </a:t>
            </a:r>
            <a:r>
              <a:rPr lang="ru-RU" sz="2400" dirty="0" smtClean="0"/>
              <a:t>периодов*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2400" dirty="0" smtClean="0"/>
              <a:t>* </a:t>
            </a:r>
            <a:r>
              <a:rPr lang="ru-RU" sz="2400" dirty="0"/>
              <a:t>В данном методе </a:t>
            </a:r>
            <a:r>
              <a:rPr lang="ru-RU" sz="2400" dirty="0" err="1" smtClean="0"/>
              <a:t>оценЩИЦА</a:t>
            </a:r>
            <a:r>
              <a:rPr lang="ru-RU" sz="2400" dirty="0" smtClean="0"/>
              <a:t> </a:t>
            </a:r>
            <a:r>
              <a:rPr lang="ru-RU" sz="2400" dirty="0"/>
              <a:t>принимает к сведению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только </a:t>
            </a:r>
            <a:r>
              <a:rPr lang="ru-RU" sz="2400" dirty="0"/>
              <a:t>надежную информацию.</a:t>
            </a:r>
            <a:br>
              <a:rPr lang="ru-RU" sz="2400" dirty="0"/>
            </a:br>
            <a:r>
              <a:rPr lang="ru-RU" sz="2400" dirty="0"/>
              <a:t>Оценивается величина </a:t>
            </a:r>
            <a:r>
              <a:rPr lang="ru-RU" sz="2400" dirty="0" smtClean="0"/>
              <a:t>потенциально приносимых доходов </a:t>
            </a:r>
            <a:r>
              <a:rPr lang="ru-RU" sz="2400" dirty="0"/>
              <a:t>в семью. Основной составляющей </a:t>
            </a:r>
            <a:r>
              <a:rPr lang="ru-RU" sz="2400" dirty="0" smtClean="0"/>
              <a:t>принимается </a:t>
            </a:r>
            <a:r>
              <a:rPr lang="ru-RU" sz="2400" dirty="0"/>
              <a:t>месячная заработная плата. </a:t>
            </a:r>
            <a:r>
              <a:rPr lang="ru-RU" sz="2400" dirty="0" smtClean="0"/>
              <a:t>Оценка </a:t>
            </a:r>
            <a:r>
              <a:rPr lang="ru-RU" sz="2400" dirty="0"/>
              <a:t>может производиться различными методами расчета стоимости, т.е. с учетом капитализации будущих доходов, либо без капитализации, методом суммирования месячных </a:t>
            </a:r>
            <a:r>
              <a:rPr lang="ru-RU" sz="2400" dirty="0" smtClean="0"/>
              <a:t>доходов в </a:t>
            </a:r>
            <a:r>
              <a:rPr lang="ru-RU" sz="2400" dirty="0"/>
              <a:t>надежное место.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4117576"/>
            <a:ext cx="4628024" cy="260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729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022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/>
              <a:t>Также используются метод прямой капитализации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(</a:t>
            </a:r>
            <a:r>
              <a:rPr lang="ru-RU" sz="3600" dirty="0"/>
              <a:t>при наличии постоянного заработка)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2492896"/>
            <a:ext cx="5548507" cy="3705275"/>
          </a:xfrm>
        </p:spPr>
      </p:pic>
    </p:spTree>
    <p:extLst>
      <p:ext uri="{BB962C8B-B14F-4D97-AF65-F5344CB8AC3E}">
        <p14:creationId xmlns:p14="http://schemas.microsoft.com/office/powerpoint/2010/main" xmlns="" val="87983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714202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М</a:t>
            </a:r>
            <a:r>
              <a:rPr lang="ru-RU" sz="3600" dirty="0" smtClean="0"/>
              <a:t>етод </a:t>
            </a:r>
            <a:r>
              <a:rPr lang="ru-RU" sz="3600" dirty="0"/>
              <a:t>капитализации денежного потока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(</a:t>
            </a:r>
            <a:r>
              <a:rPr lang="ru-RU" sz="3600" dirty="0"/>
              <a:t>при отсутствии стабильного дохода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2132856"/>
            <a:ext cx="4611057" cy="3236962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645024"/>
            <a:ext cx="4464496" cy="2976331"/>
          </a:xfrm>
        </p:spPr>
      </p:pic>
    </p:spTree>
    <p:extLst>
      <p:ext uri="{BB962C8B-B14F-4D97-AF65-F5344CB8AC3E}">
        <p14:creationId xmlns:p14="http://schemas.microsoft.com/office/powerpoint/2010/main" xmlns="" val="354955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344239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Экспертиза достоверности оценки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 </a:t>
            </a:r>
            <a:br>
              <a:rPr lang="ru-RU" sz="3200" dirty="0"/>
            </a:br>
            <a:r>
              <a:rPr lang="ru-RU" sz="3200" dirty="0" smtClean="0"/>
              <a:t>Для особо важных целей оценки может проводиться экспертиза </a:t>
            </a:r>
            <a:r>
              <a:rPr lang="ru-RU" sz="3200" dirty="0"/>
              <a:t>достоверности </a:t>
            </a:r>
            <a:r>
              <a:rPr lang="ru-RU" sz="3200" dirty="0" smtClean="0"/>
              <a:t>оценки. Она проводится экспертами по оценке (родители) или другими </a:t>
            </a:r>
            <a:r>
              <a:rPr lang="ru-RU" sz="3200" dirty="0"/>
              <a:t>специалистами по оценке (подружки</a:t>
            </a:r>
            <a:r>
              <a:rPr lang="ru-RU" sz="3200" dirty="0" smtClean="0"/>
              <a:t>)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3861048"/>
            <a:ext cx="3744416" cy="2684676"/>
          </a:xfrm>
        </p:spPr>
      </p:pic>
    </p:spTree>
    <p:extLst>
      <p:ext uri="{BB962C8B-B14F-4D97-AF65-F5344CB8AC3E}">
        <p14:creationId xmlns:p14="http://schemas.microsoft.com/office/powerpoint/2010/main" xmlns="" val="369287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645024"/>
          </a:xfrm>
        </p:spPr>
        <p:txBody>
          <a:bodyPr>
            <a:noAutofit/>
          </a:bodyPr>
          <a:lstStyle/>
          <a:p>
            <a:pPr algn="just"/>
            <a:r>
              <a:rPr lang="ru-RU" sz="2500" dirty="0" smtClean="0"/>
              <a:t>   Заключение по результатам оценки (и/или) экспертизы оформляется после </a:t>
            </a:r>
            <a:r>
              <a:rPr lang="ru-RU" sz="2500" dirty="0"/>
              <a:t>прохождения мужчиной </a:t>
            </a:r>
            <a:r>
              <a:rPr lang="ru-RU" sz="2500" dirty="0" smtClean="0"/>
              <a:t>периода экспозиции на рынке межличностных отношений в виде испытательного срока (ретроспекция). Продолжительность его экспозиции варьируется в зависимости от проявленных в процессе оценки таких личных </a:t>
            </a:r>
            <a:r>
              <a:rPr lang="ru-RU" sz="2500" dirty="0"/>
              <a:t>качеств </a:t>
            </a:r>
            <a:r>
              <a:rPr lang="ru-RU" sz="2500" dirty="0" smtClean="0"/>
              <a:t>как настойчивость и обаяние мужчины,  и/или возможного периода </a:t>
            </a:r>
            <a:r>
              <a:rPr lang="ru-RU" sz="2500" dirty="0" err="1" smtClean="0"/>
              <a:t>проспекции</a:t>
            </a:r>
            <a:r>
              <a:rPr lang="ru-RU" sz="2500" dirty="0" smtClean="0"/>
              <a:t> с учётом особых обременений при оценке, например - месяца </a:t>
            </a:r>
            <a:r>
              <a:rPr lang="ru-RU" sz="2500" dirty="0"/>
              <a:t>беременности </a:t>
            </a:r>
            <a:r>
              <a:rPr lang="ru-RU" sz="2500" dirty="0" smtClean="0"/>
              <a:t>заказчика или пользователя независимой оценки, иных заинтересованных лиц.</a:t>
            </a:r>
            <a:endParaRPr lang="ru-RU" sz="2500" dirty="0"/>
          </a:p>
        </p:txBody>
      </p:sp>
      <p:pic>
        <p:nvPicPr>
          <p:cNvPr id="3074" name="Picture 2" descr="тест на беременнос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857628"/>
            <a:ext cx="390525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0011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14202"/>
          </a:xfrm>
        </p:spPr>
        <p:txBody>
          <a:bodyPr>
            <a:noAutofit/>
          </a:bodyPr>
          <a:lstStyle/>
          <a:p>
            <a:r>
              <a:rPr lang="ru-RU" sz="2800" dirty="0" smtClean="0"/>
              <a:t>Для передачи </a:t>
            </a:r>
            <a:r>
              <a:rPr lang="ru-RU" sz="2800" dirty="0"/>
              <a:t>конкретному покупателю, включая передачи в процедуре экономической несостоятельности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3913" y="2492375"/>
            <a:ext cx="4973299" cy="3733800"/>
          </a:xfrm>
        </p:spPr>
      </p:pic>
    </p:spTree>
    <p:extLst>
      <p:ext uri="{BB962C8B-B14F-4D97-AF65-F5344CB8AC3E}">
        <p14:creationId xmlns:p14="http://schemas.microsoft.com/office/powerpoint/2010/main" xmlns="" val="67964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86906" cy="1214446"/>
          </a:xfrm>
        </p:spPr>
        <p:txBody>
          <a:bodyPr>
            <a:normAutofit/>
          </a:bodyPr>
          <a:lstStyle/>
          <a:p>
            <a:r>
              <a:rPr lang="ru-RU" sz="32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Спасибо за внимание </a:t>
            </a:r>
            <a:br>
              <a:rPr lang="ru-RU" sz="32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</a:br>
            <a:r>
              <a:rPr lang="ru-RU" sz="32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и  </a:t>
            </a:r>
            <a:r>
              <a:rPr lang="ru-RU" sz="3200" b="1" u="sng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ОСОБЕННО</a:t>
            </a:r>
            <a:r>
              <a:rPr lang="ru-RU" sz="32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  ЗА понимание! </a:t>
            </a:r>
            <a:r>
              <a:rPr lang="ru-RU" sz="32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sym typeface="Wingdings" pitchFamily="2" charset="2"/>
              </a:rPr>
              <a:t></a:t>
            </a:r>
            <a:endParaRPr lang="ru-RU" sz="32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ru-RU" sz="2000" b="1" u="sng" dirty="0" smtClean="0">
                <a:solidFill>
                  <a:srgbClr val="FFC000"/>
                </a:solidFill>
              </a:rPr>
              <a:t>Идея и разработка проекта «Девушки </a:t>
            </a:r>
            <a:br>
              <a:rPr lang="ru-RU" sz="2000" b="1" u="sng" dirty="0" smtClean="0">
                <a:solidFill>
                  <a:srgbClr val="FFC000"/>
                </a:solidFill>
              </a:rPr>
            </a:br>
            <a:r>
              <a:rPr lang="ru-RU" sz="2000" b="1" u="sng" dirty="0" smtClean="0">
                <a:solidFill>
                  <a:srgbClr val="FFC000"/>
                </a:solidFill>
              </a:rPr>
              <a:t>о мужчинах с юмором СТБ 52 «Оценка мужчин»</a:t>
            </a:r>
            <a:r>
              <a:rPr lang="ru-RU" sz="2000" dirty="0" smtClean="0">
                <a:solidFill>
                  <a:srgbClr val="FFC000"/>
                </a:solidFill>
              </a:rPr>
              <a:t>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Студентки Автотракторного факультета БНТУ </a:t>
            </a:r>
            <a:br>
              <a:rPr lang="ru-RU" sz="2000" dirty="0" smtClean="0"/>
            </a:br>
            <a:r>
              <a:rPr lang="ru-RU" sz="2000" dirty="0" smtClean="0"/>
              <a:t>(группа № 101910 )</a:t>
            </a:r>
          </a:p>
          <a:p>
            <a:pPr marL="36576" indent="0">
              <a:buNone/>
            </a:pPr>
            <a:r>
              <a:rPr lang="ru-RU" sz="2000" dirty="0" err="1" smtClean="0"/>
              <a:t>Нарницкая</a:t>
            </a:r>
            <a:r>
              <a:rPr lang="ru-RU" sz="2000" dirty="0" smtClean="0"/>
              <a:t> Анастасия &lt;</a:t>
            </a:r>
            <a:r>
              <a:rPr lang="pl-PL" sz="2000" dirty="0" smtClean="0"/>
              <a:t>narnitskaya@gmail.com&gt;</a:t>
            </a:r>
          </a:p>
          <a:p>
            <a:pPr marL="36576" indent="0">
              <a:buNone/>
            </a:pPr>
            <a:r>
              <a:rPr lang="ru-RU" sz="2000" dirty="0" err="1" smtClean="0"/>
              <a:t>Хоровец</a:t>
            </a:r>
            <a:r>
              <a:rPr lang="ru-RU" sz="2000" dirty="0" smtClean="0"/>
              <a:t> Екатерина</a:t>
            </a:r>
          </a:p>
          <a:p>
            <a:pPr marL="36576" indent="0">
              <a:buNone/>
            </a:pPr>
            <a:endParaRPr lang="ru-RU" sz="300" dirty="0" smtClean="0"/>
          </a:p>
          <a:p>
            <a:pPr marL="36576" indent="0">
              <a:buNone/>
            </a:pPr>
            <a:r>
              <a:rPr lang="ru-RU" sz="2000" b="1" u="sng" dirty="0" smtClean="0">
                <a:solidFill>
                  <a:srgbClr val="FFC000"/>
                </a:solidFill>
              </a:rPr>
              <a:t>Консультации и научное руководство</a:t>
            </a:r>
            <a:r>
              <a:rPr lang="ru-RU" sz="2000" b="1" dirty="0" smtClean="0">
                <a:solidFill>
                  <a:srgbClr val="FFC000"/>
                </a:solidFill>
              </a:rPr>
              <a:t>:</a:t>
            </a:r>
          </a:p>
          <a:p>
            <a:pPr marL="36576" indent="0">
              <a:buNone/>
            </a:pPr>
            <a:r>
              <a:rPr lang="ru-RU" sz="2000" dirty="0" smtClean="0"/>
              <a:t>Аттестованный оценщик машин, </a:t>
            </a:r>
            <a:br>
              <a:rPr lang="ru-RU" sz="2000" dirty="0" smtClean="0"/>
            </a:br>
            <a:r>
              <a:rPr lang="ru-RU" sz="2000" dirty="0" smtClean="0"/>
              <a:t>оборудования и транспортных </a:t>
            </a:r>
            <a:br>
              <a:rPr lang="ru-RU" sz="2000" dirty="0" smtClean="0"/>
            </a:br>
            <a:r>
              <a:rPr lang="ru-RU" sz="2000" dirty="0" smtClean="0"/>
              <a:t>средств, доцент, заведующий </a:t>
            </a:r>
          </a:p>
          <a:p>
            <a:pPr marL="36576" indent="0">
              <a:buNone/>
            </a:pPr>
            <a:r>
              <a:rPr lang="ru-RU" sz="2000" dirty="0" smtClean="0"/>
              <a:t>кафедрой «Оценочная деятельность </a:t>
            </a:r>
            <a:br>
              <a:rPr lang="ru-RU" sz="2000" dirty="0" smtClean="0"/>
            </a:br>
            <a:r>
              <a:rPr lang="ru-RU" sz="2000" dirty="0" smtClean="0"/>
              <a:t>на транспорте и в промышленности» АТФ БНТУ, </a:t>
            </a:r>
            <a:br>
              <a:rPr lang="ru-RU" sz="2000" dirty="0" smtClean="0"/>
            </a:br>
            <a:r>
              <a:rPr lang="ru-RU" sz="2000" dirty="0" smtClean="0"/>
              <a:t>Шабека Владимир Леонидович</a:t>
            </a:r>
          </a:p>
          <a:p>
            <a:pPr marL="36576" indent="0">
              <a:buNone/>
            </a:pPr>
            <a:endParaRPr lang="ru-RU" sz="300" dirty="0" smtClean="0"/>
          </a:p>
          <a:p>
            <a:pPr marL="36576" indent="0">
              <a:buNone/>
            </a:pPr>
            <a:r>
              <a:rPr lang="ru-RU" sz="2000" b="1" u="sng" dirty="0" smtClean="0">
                <a:solidFill>
                  <a:srgbClr val="FFC000"/>
                </a:solidFill>
              </a:rPr>
              <a:t>Информационная поддержка </a:t>
            </a:r>
            <a:br>
              <a:rPr lang="ru-RU" sz="2000" b="1" u="sng" dirty="0" smtClean="0">
                <a:solidFill>
                  <a:srgbClr val="FFC000"/>
                </a:solidFill>
              </a:rPr>
            </a:br>
            <a:r>
              <a:rPr lang="ru-RU" sz="2000" b="1" u="sng" dirty="0" smtClean="0">
                <a:solidFill>
                  <a:srgbClr val="FFC000"/>
                </a:solidFill>
              </a:rPr>
              <a:t>и юмористически- методическая экспертиза:</a:t>
            </a:r>
            <a:br>
              <a:rPr lang="ru-RU" sz="2000" b="1" u="sng" dirty="0" smtClean="0">
                <a:solidFill>
                  <a:srgbClr val="FFC000"/>
                </a:solidFill>
              </a:rPr>
            </a:br>
            <a:r>
              <a:rPr lang="ru-RU" sz="2000" dirty="0" smtClean="0"/>
              <a:t>ОО «БЕЛОРУССКАЯ АССОЦИАЦИЯ </a:t>
            </a:r>
            <a:br>
              <a:rPr lang="ru-RU" sz="2000" dirty="0" smtClean="0"/>
            </a:br>
            <a:r>
              <a:rPr lang="ru-RU" sz="2000" dirty="0" smtClean="0"/>
              <a:t>ЭКСПЕРТОВ И СЮРВЕЙЕРОВ НА ТРАНСПОРТЕ»</a:t>
            </a:r>
            <a:endParaRPr lang="ru-RU" sz="2000" dirty="0"/>
          </a:p>
        </p:txBody>
      </p:sp>
      <p:sp>
        <p:nvSpPr>
          <p:cNvPr id="4" name="Улыбающееся лицо 3"/>
          <p:cNvSpPr/>
          <p:nvPr/>
        </p:nvSpPr>
        <p:spPr>
          <a:xfrm>
            <a:off x="6286512" y="2143116"/>
            <a:ext cx="428628" cy="42862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сопоставление 4"/>
          <p:cNvSpPr/>
          <p:nvPr/>
        </p:nvSpPr>
        <p:spPr>
          <a:xfrm rot="16200000">
            <a:off x="6357950" y="1857364"/>
            <a:ext cx="285752" cy="428628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Улыбающееся лицо 5"/>
          <p:cNvSpPr/>
          <p:nvPr/>
        </p:nvSpPr>
        <p:spPr>
          <a:xfrm>
            <a:off x="7143768" y="2500306"/>
            <a:ext cx="428628" cy="42862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сопоставление 6"/>
          <p:cNvSpPr/>
          <p:nvPr/>
        </p:nvSpPr>
        <p:spPr>
          <a:xfrm rot="16200000">
            <a:off x="7215206" y="2143116"/>
            <a:ext cx="285752" cy="428628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i-main-pic" descr="Картинка 1 из 2073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3819" y="0"/>
            <a:ext cx="2820181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5500702"/>
            <a:ext cx="2702886" cy="121442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2" name="Рисунок 11" descr="Лого кафедры ОДТП АТФ БНТУ РАСТР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01024" y="4429132"/>
            <a:ext cx="1000890" cy="999123"/>
          </a:xfrm>
          <a:prstGeom prst="rect">
            <a:avLst/>
          </a:prstGeom>
        </p:spPr>
      </p:pic>
      <p:sp>
        <p:nvSpPr>
          <p:cNvPr id="13" name="Улыбающееся лицо 12"/>
          <p:cNvSpPr/>
          <p:nvPr/>
        </p:nvSpPr>
        <p:spPr>
          <a:xfrm>
            <a:off x="7500958" y="3643314"/>
            <a:ext cx="428628" cy="42862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сопоставление 13"/>
          <p:cNvSpPr/>
          <p:nvPr/>
        </p:nvSpPr>
        <p:spPr>
          <a:xfrm rot="16200000">
            <a:off x="7679553" y="4036223"/>
            <a:ext cx="142876" cy="357190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5929322" y="4429132"/>
          <a:ext cx="1597225" cy="1000132"/>
        </p:xfrm>
        <a:graphic>
          <a:graphicData uri="http://schemas.openxmlformats.org/presentationml/2006/ole">
            <p:oleObj spid="_x0000_s2049" r:id="rId7" imgW="457200" imgH="457200" progId="">
              <p:embed/>
            </p:oleObj>
          </a:graphicData>
        </a:graphic>
      </p:graphicFrame>
      <p:pic>
        <p:nvPicPr>
          <p:cNvPr id="17" name="Picture 2" descr="Перейти на главную страницу БНТУ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43570" y="3357562"/>
            <a:ext cx="151302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http://www.aboutvenus.ru/images/resources/2011/07/10/b_16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715372" y="500042"/>
            <a:ext cx="428628" cy="428628"/>
          </a:xfrm>
          <a:prstGeom prst="rect">
            <a:avLst/>
          </a:prstGeom>
          <a:noFill/>
        </p:spPr>
      </p:pic>
      <p:pic>
        <p:nvPicPr>
          <p:cNvPr id="2056" name="Picture 8" descr="http://static.freepik.com/free-photo/male-symbol_17-33013443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57950" y="500042"/>
            <a:ext cx="428628" cy="4286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3973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6421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Для  </a:t>
            </a:r>
            <a:r>
              <a:rPr lang="ru-RU" dirty="0"/>
              <a:t>безвозмездного </a:t>
            </a:r>
            <a:r>
              <a:rPr lang="ru-RU" dirty="0" smtClean="0"/>
              <a:t>отчуждения и </a:t>
            </a:r>
            <a:r>
              <a:rPr lang="ru-RU" dirty="0"/>
              <a:t>безвозмездной </a:t>
            </a:r>
            <a:r>
              <a:rPr lang="ru-RU" dirty="0" smtClean="0"/>
              <a:t>передачи («сплавить» подружке </a:t>
            </a:r>
            <a:r>
              <a:rPr lang="ru-RU" dirty="0" smtClean="0">
                <a:sym typeface="Wingdings" pitchFamily="2" charset="2"/>
              </a:rPr>
              <a:t>)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2052906"/>
            <a:ext cx="3168352" cy="430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724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7018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Для передачи </a:t>
            </a:r>
            <a:br>
              <a:rPr lang="ru-RU" sz="4000" dirty="0" smtClean="0"/>
            </a:br>
            <a:r>
              <a:rPr lang="ru-RU" sz="4000" dirty="0" smtClean="0"/>
              <a:t>в </a:t>
            </a:r>
            <a:r>
              <a:rPr lang="ru-RU" sz="4000" dirty="0"/>
              <a:t>безвозмездное пользование (при заключении брака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6322" y="2060575"/>
            <a:ext cx="5109356" cy="4065588"/>
          </a:xfrm>
        </p:spPr>
      </p:pic>
    </p:spTree>
    <p:extLst>
      <p:ext uri="{BB962C8B-B14F-4D97-AF65-F5344CB8AC3E}">
        <p14:creationId xmlns:p14="http://schemas.microsoft.com/office/powerpoint/2010/main" xmlns="" val="41764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228601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Для передачи </a:t>
            </a:r>
            <a:br>
              <a:rPr lang="ru-RU" sz="4000" dirty="0" smtClean="0"/>
            </a:br>
            <a:r>
              <a:rPr lang="ru-RU" sz="4000" dirty="0" smtClean="0"/>
              <a:t>в </a:t>
            </a:r>
            <a:r>
              <a:rPr lang="ru-RU" sz="4000" dirty="0"/>
              <a:t>доверительное управление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(</a:t>
            </a:r>
            <a:r>
              <a:rPr lang="ru-RU" sz="4000" dirty="0"/>
              <a:t>при </a:t>
            </a:r>
            <a:r>
              <a:rPr lang="ru-RU" sz="4000" dirty="0" smtClean="0"/>
              <a:t>проживании в гражданском браке)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728" y="2500306"/>
            <a:ext cx="5476760" cy="3833732"/>
          </a:xfrm>
        </p:spPr>
      </p:pic>
    </p:spTree>
    <p:extLst>
      <p:ext uri="{BB962C8B-B14F-4D97-AF65-F5344CB8AC3E}">
        <p14:creationId xmlns:p14="http://schemas.microsoft.com/office/powerpoint/2010/main" xmlns="" val="159808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Для наследования </a:t>
            </a:r>
            <a:r>
              <a:rPr lang="ru-RU" dirty="0"/>
              <a:t>имущества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5362" y="2434430"/>
            <a:ext cx="7217314" cy="3226817"/>
          </a:xfrm>
        </p:spPr>
      </p:pic>
    </p:spTree>
    <p:extLst>
      <p:ext uri="{BB962C8B-B14F-4D97-AF65-F5344CB8AC3E}">
        <p14:creationId xmlns:p14="http://schemas.microsoft.com/office/powerpoint/2010/main" xmlns="" val="134507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261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Для разрешений </a:t>
            </a:r>
            <a:r>
              <a:rPr lang="ru-RU" dirty="0"/>
              <a:t>имущественных споров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/>
              <a:t>развод)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9015" y="2276475"/>
            <a:ext cx="5983970" cy="3849688"/>
          </a:xfrm>
        </p:spPr>
      </p:pic>
    </p:spTree>
    <p:extLst>
      <p:ext uri="{BB962C8B-B14F-4D97-AF65-F5344CB8AC3E}">
        <p14:creationId xmlns:p14="http://schemas.microsoft.com/office/powerpoint/2010/main" xmlns="" val="187720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412</TotalTime>
  <Words>432</Words>
  <Application>Microsoft Office PowerPoint</Application>
  <PresentationFormat>Экран (4:3)</PresentationFormat>
  <Paragraphs>78</Paragraphs>
  <Slides>40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Техническая</vt:lpstr>
      <vt:lpstr>УВАГА CAUTION ВНИМАНИЕ UWAGа Achtung ATTENTION注意   by / rus:  этот СТАНДАРТ разработан студентками автотракторного факультета белорусского национального технического университета (Г. МИНСК, by) в рамках изучения дисциплины «оценочная деятельность на транспорте» ПО ИХ ЛИЧНОЙ ИНИЦИАТИВЕ И только для ИХ личного Использования.  Его РАЗРАБОТКА И применение не имело, НЕ ИМЕЕТ, И НЕ БУДЕТ ИМЕТЬ цели дискредитации конкретных лиц или групп лиц по гендерному или иному признаку.  Ассоциации с конкретными людьми не проводились. ТАКЖЕ СТАНДАРТ Может использоваться ТОЛЬКО ЛЮДЬМИ СО ЗДОРОВЫМ ЧУВСТВОМ ЮМОРА (ИНАЧЕ РЕКОМЕНДУЕТСЯ ПРЕКРАТИТЬ ДАЛЬНЕЙШИЙ ПРОСМОТР). если вам нет полных 18 лет, то дальнейшее ознакомление рекомендуется только в присутствии родителей или близких вам взрослых людей. СТАНДАРТ ИСПОЛЬЗУЕТСЯ по принципу «как есть», на усмотрение и осознанный риск самого пользователя  без права предъявления РАЗРАБОТЧИКАМ любых претензий в любое время в любой точке земного И ОКОЛОЗЕМНОГО пространств, А ТАКЖЕ В космосе. СТБ 52.6.02-2013 ПУБЛИКУЕТСЯ ВПЕРВЫЕ 5 ДЕКАБРЯ 2013Г. В РАМКАХ ПРОВОДИМОЙ ОБЩЕСТВЕННЫМ ОБЪЕДИНЕНИЕМ «БЕЛОРУССКАЯ АССОЦИАЦИЯ ЭКСПЕРТОВ И СЮРВЕЙЕРОВ НА ТРАНСПОРТЕ» xiii МЕЖДУНАРОДНОЙ КОНФЕРЕНЦИИ ПО ОЦЕНКЕ ТРАНСПОРТНЫХ СРЕДСТВ И ОПРЕДЕЛЕНИЮ РАЗМЕРА ВРЕДА ПРИ ДТП С ЦЕЛЬЮ улучшения НАСТРОЕНИЯ УЧАСТНИКОВ КОНФЕРЕНЦИИ ПЕРЕД ПЕРЕРЫВОМ НА ОБЕД.  ВСЕ ПРАВА РАЗРАБОТЧИКОВ  ОХРАНЯЮТСЯ ОТЕЧЕСТВЕННЫМ И МЕЖДУНАРОДНЫМ ЗАКОНОДАТЕЛЬСТВОМ! КОПИРОВАНИЕ ИЛИ ТИРАЖИРОВАНИЕ, перевод  этого стандарта ИЛИ ЛЮБОЙ ЕГО ЧАСТИ В ЛЮБОЙ ФОРМЕ БЕЗ  ПИСЬМЕННОГО СОГЛАСИЯ РАЗРАБОТЧИКОВ ЗАПРЕЩЕНО!</vt:lpstr>
      <vt:lpstr>Стандартизация в оценке мужчин </vt:lpstr>
      <vt:lpstr>Общие положения  СТБ 52.6.02–2013  (… Оценка мужчин…)  </vt:lpstr>
      <vt:lpstr>Для передачи конкретному покупателю, включая передачи в процедуре экономической несостоятельности</vt:lpstr>
      <vt:lpstr>Для  безвозмездного отчуждения и безвозмездной передачи («сплавить» подружке )</vt:lpstr>
      <vt:lpstr>Для передачи  в безвозмездное пользование (при заключении брака</vt:lpstr>
      <vt:lpstr>Для передачи  в доверительное управление  (при проживании в гражданском браке)</vt:lpstr>
      <vt:lpstr>Для наследования имущества</vt:lpstr>
      <vt:lpstr>Для разрешений имущественных споров  (развод)</vt:lpstr>
      <vt:lpstr>Для реализации  управленческих решений  (в спорах  об управлении семейным бюджетом)</vt:lpstr>
      <vt:lpstr>Для реализации принципа независимости при проведении оценки группы объектов гражданских прав – мужчины, могут привлекаться только лица женского пола (оценЩИЦЫ). </vt:lpstr>
      <vt:lpstr>В настоящем стб 52.6.02–2013  объекты оценки классифицируют  по следующим признакам (краткая характеристика объектов оценки, элементы и единицы сравнения) </vt:lpstr>
      <vt:lpstr>По имущественной состоятельности  (наличие жилплощади, наличие машины, наличие банковского счета, наличие стабильного заработка, наличие … и т.д.) </vt:lpstr>
      <vt:lpstr>По принадлежности к структурным подразделениям предприятия  и роду деятельности:  экономист, инженер, водитель и т.д.</vt:lpstr>
      <vt:lpstr>По этапу экономической жизни  объектов оценки:  возраст, физическое состояние, социальный статус, …</vt:lpstr>
      <vt:lpstr>По степени универсальности или наилучшему и наиболее эффективному использованию: навыки в кулинарии, электрике, сантехнике  и т.д.)</vt:lpstr>
      <vt:lpstr>По функциональному назначению:  муж, парень, друг  и … так себе (пофлиртовать)</vt:lpstr>
      <vt:lpstr>Методы оценки  и методы расчета стоимости</vt:lpstr>
      <vt:lpstr>Затратный метод оценки  в СТБ 52.6.02–2013  (… Оценка мужчин …) </vt:lpstr>
      <vt:lpstr>При оценке мужчин затратным методом оценки учитываются затраты родителей на подготовку объекта оценки к выпуску  в самостоятельное обращение, а также … </vt:lpstr>
      <vt:lpstr>… учитывается накопленный износ в виде:  1) физического- здоровье; 2) морального- нравственность  и 3) экономического- профессиональная не реализация)  +/- внешнее удорожание (элегантность)  или внешнее обесценивание (утеря товарного вида )  в процессе обращения.</vt:lpstr>
      <vt:lpstr>Сравнительный метод оценки  в СТБ 52.6.02–2013  (… Оценка мужчин …) </vt:lpstr>
      <vt:lpstr>Расчет стоимости сравнительным методом оценки (методом сравнительного анализа продаж) производится в следующей последовательности  (порядок / процедура оценки мужчин)</vt:lpstr>
      <vt:lpstr>Исследование потенциальных претендентов или объектов исследования  (анализ рынка, в зависимости  от цели оценки)</vt:lpstr>
      <vt:lpstr>Анализ и отбор информации  по объекту (ам) оценки </vt:lpstr>
      <vt:lpstr>Определение единиц сравнения (рост, вес, возраст, образование  и т.д.)</vt:lpstr>
      <vt:lpstr>Сравнение объекта оценки  с объектами- аналогами </vt:lpstr>
      <vt:lpstr>Фильтрация выборки  из объектов - аналогов  с учетом мнения экспертов  (родители пользователя оценки или лучшая/ более опытная подруга) </vt:lpstr>
      <vt:lpstr>Выбор метода расчета стоимости с учетом мнения других специалистов по оценке (подружка, подружки)</vt:lpstr>
      <vt:lpstr>В сравнительном методе экономическая составляющая не является приоритетной при сравнении объектов- аналогов и взвешивается на одном уровне с такими элементами сравнения как внешний вид, личные качества, уровень интеллектуального развития (согласование).</vt:lpstr>
      <vt:lpstr>Доходный метод оценки  в СТБ 52.6.02–2013  (… Оценка мужчин …) </vt:lpstr>
      <vt:lpstr>Методом расчета прямых затрат.  В данном методе реализуется метод расчета доходов (расходов для объекта оценки в базовом периоде).   В статьи доходов входят как правило материальные и нематериальные активы.</vt:lpstr>
      <vt:lpstr>К материальным активам относятся цветы, подарки, конфеты, шоколад, другие кондитерские изделия.</vt:lpstr>
      <vt:lpstr>К нематериальным активам –  походы в кино, парки, и другие развлекательные мероприятия</vt:lpstr>
      <vt:lpstr>Методом расчета доходов будущих периодов*  * В данном методе оценЩИЦА принимает к сведению  только надежную информацию. Оценивается величина потенциально приносимых доходов в семью. Основной составляющей принимается месячная заработная плата. Оценка может производиться различными методами расчета стоимости, т.е. с учетом капитализации будущих доходов, либо без капитализации, методом суммирования месячных доходов в надежное место. </vt:lpstr>
      <vt:lpstr>Также используются метод прямой капитализации   (при наличии постоянного заработка) </vt:lpstr>
      <vt:lpstr>Метод капитализации денежного потока   (при отсутствии стабильного дохода)</vt:lpstr>
      <vt:lpstr>Экспертиза достоверности оценки   Для особо важных целей оценки может проводиться экспертиза достоверности оценки. Она проводится экспертами по оценке (родители) или другими специалистами по оценке (подружки)</vt:lpstr>
      <vt:lpstr>   Заключение по результатам оценки (и/или) экспертизы оформляется после прохождения мужчиной периода экспозиции на рынке межличностных отношений в виде испытательного срока (ретроспекция). Продолжительность его экспозиции варьируется в зависимости от проявленных в процессе оценки таких личных качеств как настойчивость и обаяние мужчины,  и/или возможного периода проспекции с учётом особых обременений при оценке, например - месяца беременности заказчика или пользователя независимой оценки, иных заинтересованных лиц.</vt:lpstr>
      <vt:lpstr>Спасибо за внимание  и  ОСОБЕННО  ЗА понимание!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Оценка мужчин</dc:title>
  <dc:creator>Настя</dc:creator>
  <cp:lastModifiedBy>Uladzimir</cp:lastModifiedBy>
  <cp:revision>54</cp:revision>
  <dcterms:created xsi:type="dcterms:W3CDTF">2013-04-17T21:48:47Z</dcterms:created>
  <dcterms:modified xsi:type="dcterms:W3CDTF">2013-11-24T11:57:15Z</dcterms:modified>
</cp:coreProperties>
</file>