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824" r:id="rId5"/>
    <p:sldMasterId id="2147483836" r:id="rId6"/>
    <p:sldMasterId id="2147483846" r:id="rId7"/>
  </p:sldMasterIdLst>
  <p:notesMasterIdLst>
    <p:notesMasterId r:id="rId31"/>
  </p:notesMasterIdLst>
  <p:handoutMasterIdLst>
    <p:handoutMasterId r:id="rId32"/>
  </p:handoutMasterIdLst>
  <p:sldIdLst>
    <p:sldId id="390" r:id="rId8"/>
    <p:sldId id="391" r:id="rId9"/>
    <p:sldId id="393" r:id="rId10"/>
    <p:sldId id="394" r:id="rId11"/>
    <p:sldId id="395" r:id="rId12"/>
    <p:sldId id="397" r:id="rId13"/>
    <p:sldId id="396" r:id="rId14"/>
    <p:sldId id="398" r:id="rId15"/>
    <p:sldId id="399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5505">
          <p15:clr>
            <a:srgbClr val="A4A3A4"/>
          </p15:clr>
        </p15:guide>
        <p15:guide id="3" orient="horz">
          <p15:clr>
            <a:srgbClr val="A4A3A4"/>
          </p15:clr>
        </p15:guide>
        <p15:guide id="4" pos="225">
          <p15:clr>
            <a:srgbClr val="A4A3A4"/>
          </p15:clr>
        </p15:guide>
        <p15:guide id="5" pos="1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Głowacki" initials="PG" lastIdx="2" clrIdx="0">
    <p:extLst>
      <p:ext uri="{19B8F6BF-5375-455C-9EA6-DF929625EA0E}">
        <p15:presenceInfo xmlns:p15="http://schemas.microsoft.com/office/powerpoint/2012/main" xmlns="" userId="S-1-5-21-1117098953-1496749056-3354638042-2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5288"/>
    <a:srgbClr val="D1E0EA"/>
    <a:srgbClr val="6496B7"/>
    <a:srgbClr val="3878A2"/>
    <a:srgbClr val="58CAEB"/>
    <a:srgbClr val="ABBFD9"/>
    <a:srgbClr val="96D9F1"/>
    <a:srgbClr val="6991BB"/>
    <a:srgbClr val="266F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32" y="-102"/>
      </p:cViewPr>
      <p:guideLst>
        <p:guide orient="horz" pos="2160"/>
        <p:guide orient="horz"/>
        <p:guide pos="5505"/>
        <p:guide pos="225"/>
        <p:guide pos="1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84"/>
      </p:cViewPr>
      <p:guideLst>
        <p:guide orient="horz" pos="2880"/>
        <p:guide orient="horz" pos="3127"/>
        <p:guide pos="216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69DE-251A-4D12-B405-CF4C317FAAB1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57B67-53C9-4428-88B0-5B13383A5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697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AB6A725-11D4-4D0C-BF3F-FE4C81F010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7681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11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TG - Title (Anima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blipFill>
            <a:blip r:embed="rId2"/>
            <a:srcRect/>
            <a:stretch>
              <a:fillRect t="3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831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6C88A0C-CE77-40EE-98C2-E5424C030BFE}" type="datetimeFigureOut">
              <a:rPr lang="en-GB" smtClean="0"/>
              <a:pPr/>
              <a:t>23/01/2015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5066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C6D53519-07DD-48AA-9664-47FFB9943824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5" name="Picture 3" descr="C:\Users\rachel.hodgetts\AppData\Local\Microsoft\Windows\Temporary Internet Files\Content.Outlook\MXN9ZIUY\ETG_WHITE_SCRE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266" y="423918"/>
            <a:ext cx="2993729" cy="4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8963"/>
            <a:ext cx="5000625" cy="3533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13" y="2370444"/>
            <a:ext cx="4871030" cy="869829"/>
          </a:xfrm>
        </p:spPr>
        <p:txBody>
          <a:bodyPr anchor="b" anchorCtr="0"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13" y="3382873"/>
            <a:ext cx="4065619" cy="93846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465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G - GS Report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88720"/>
            <a:ext cx="8067675" cy="43129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2987" y="5538925"/>
            <a:ext cx="8079032" cy="730250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" y="82349"/>
            <a:ext cx="8553450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043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G - Blank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4"/>
          <p:cNvSpPr/>
          <p:nvPr userDrawn="1"/>
        </p:nvSpPr>
        <p:spPr>
          <a:xfrm>
            <a:off x="0" y="6310732"/>
            <a:ext cx="1005602" cy="468000"/>
          </a:xfrm>
          <a:custGeom>
            <a:avLst/>
            <a:gdLst/>
            <a:ahLst/>
            <a:cxnLst/>
            <a:rect l="l" t="t" r="r" b="b"/>
            <a:pathLst>
              <a:path w="1005602" h="468000">
                <a:moveTo>
                  <a:pt x="0" y="0"/>
                </a:moveTo>
                <a:lnTo>
                  <a:pt x="270142" y="0"/>
                </a:lnTo>
                <a:lnTo>
                  <a:pt x="470290" y="0"/>
                </a:lnTo>
                <a:lnTo>
                  <a:pt x="519549" y="0"/>
                </a:lnTo>
                <a:lnTo>
                  <a:pt x="1005602" y="0"/>
                </a:lnTo>
                <a:lnTo>
                  <a:pt x="812543" y="468000"/>
                </a:lnTo>
                <a:lnTo>
                  <a:pt x="660764" y="468000"/>
                </a:lnTo>
                <a:lnTo>
                  <a:pt x="519549" y="468000"/>
                </a:lnTo>
                <a:lnTo>
                  <a:pt x="125452" y="468000"/>
                </a:lnTo>
                <a:lnTo>
                  <a:pt x="77082" y="468000"/>
                </a:lnTo>
                <a:lnTo>
                  <a:pt x="0" y="4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2744416" y="6421622"/>
            <a:ext cx="36551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 smtClean="0">
                <a:solidFill>
                  <a:schemeClr val="accent1"/>
                </a:solidFill>
              </a:rPr>
              <a:t>Reproduction</a:t>
            </a:r>
            <a:r>
              <a:rPr lang="en-GB" sz="1000" baseline="0" dirty="0" smtClean="0">
                <a:solidFill>
                  <a:schemeClr val="accent1"/>
                </a:solidFill>
              </a:rPr>
              <a:t> </a:t>
            </a:r>
            <a:r>
              <a:rPr lang="en-GB" sz="1000" baseline="0" dirty="0" smtClean="0">
                <a:solidFill>
                  <a:srgbClr val="005288"/>
                </a:solidFill>
              </a:rPr>
              <a:t>and</a:t>
            </a:r>
            <a:r>
              <a:rPr lang="en-GB" sz="1000" baseline="0" dirty="0" smtClean="0">
                <a:solidFill>
                  <a:schemeClr val="accent1"/>
                </a:solidFill>
              </a:rPr>
              <a:t> commercial distribution is strictly prohibited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172122" y="642162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spAutoFit/>
          </a:bodyPr>
          <a:lstStyle/>
          <a:p>
            <a:pPr>
              <a:defRPr/>
            </a:pPr>
            <a:fld id="{E51DB530-ACDC-4B82-9893-71243BEDD34E}" type="slidenum">
              <a:rPr lang="en-GB" sz="10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1020483" y="6413128"/>
            <a:ext cx="648970" cy="26320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E78E97B5-C560-4373-A87B-B212D0B97422}" type="datetimeFigureOut">
              <a:rPr lang="en-GB" sz="1000" smtClean="0">
                <a:solidFill>
                  <a:srgbClr val="005288"/>
                </a:solidFill>
                <a:cs typeface="Arial"/>
              </a:rPr>
              <a:pPr>
                <a:defRPr/>
              </a:pPr>
              <a:t>23/01/2015</a:t>
            </a:fld>
            <a:endParaRPr lang="en-US" sz="1000" dirty="0">
              <a:solidFill>
                <a:srgbClr val="005288"/>
              </a:solidFill>
              <a:cs typeface="Arial"/>
            </a:endParaRPr>
          </a:p>
        </p:txBody>
      </p:sp>
      <p:pic>
        <p:nvPicPr>
          <p:cNvPr id="7" name="Picture 3" descr="Z:\3. Client Projects\3.5 E\EurotaxGlass\ETXG_XXXX\4. Asset Management\Logos\Euerotaxglass's.png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666" y="6452493"/>
            <a:ext cx="1787880" cy="2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958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ETG - Vert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ogram 24"/>
          <p:cNvSpPr/>
          <p:nvPr userDrawn="1"/>
        </p:nvSpPr>
        <p:spPr>
          <a:xfrm rot="5400000">
            <a:off x="-186885" y="262246"/>
            <a:ext cx="992497" cy="468000"/>
          </a:xfrm>
          <a:custGeom>
            <a:avLst/>
            <a:gdLst/>
            <a:ahLst/>
            <a:cxnLst/>
            <a:rect l="l" t="t" r="r" b="b"/>
            <a:pathLst>
              <a:path w="992497" h="468000">
                <a:moveTo>
                  <a:pt x="0" y="0"/>
                </a:moveTo>
                <a:lnTo>
                  <a:pt x="992497" y="0"/>
                </a:lnTo>
                <a:lnTo>
                  <a:pt x="672811" y="468000"/>
                </a:lnTo>
                <a:lnTo>
                  <a:pt x="0" y="4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en-GB" sz="1000"/>
          </a:p>
        </p:txBody>
      </p:sp>
      <p:sp>
        <p:nvSpPr>
          <p:cNvPr id="34" name="Parallelogram 12"/>
          <p:cNvSpPr/>
          <p:nvPr userDrawn="1"/>
        </p:nvSpPr>
        <p:spPr>
          <a:xfrm rot="5400000">
            <a:off x="5414921" y="2618868"/>
            <a:ext cx="6174573" cy="936828"/>
          </a:xfrm>
          <a:custGeom>
            <a:avLst/>
            <a:gdLst/>
            <a:ahLst/>
            <a:cxnLst/>
            <a:rect l="l" t="t" r="r" b="b"/>
            <a:pathLst>
              <a:path w="6174573" h="936828">
                <a:moveTo>
                  <a:pt x="0" y="935652"/>
                </a:moveTo>
                <a:lnTo>
                  <a:pt x="0" y="3"/>
                </a:lnTo>
                <a:lnTo>
                  <a:pt x="3928842" y="3"/>
                </a:lnTo>
                <a:lnTo>
                  <a:pt x="3928842" y="0"/>
                </a:lnTo>
                <a:lnTo>
                  <a:pt x="5433656" y="0"/>
                </a:lnTo>
                <a:lnTo>
                  <a:pt x="5433655" y="1"/>
                </a:lnTo>
                <a:lnTo>
                  <a:pt x="5678970" y="1"/>
                </a:lnTo>
                <a:lnTo>
                  <a:pt x="5683738" y="1"/>
                </a:lnTo>
                <a:lnTo>
                  <a:pt x="5929158" y="1"/>
                </a:lnTo>
                <a:lnTo>
                  <a:pt x="5929158" y="2"/>
                </a:lnTo>
                <a:lnTo>
                  <a:pt x="6174573" y="2"/>
                </a:lnTo>
                <a:lnTo>
                  <a:pt x="5781437" y="936828"/>
                </a:lnTo>
                <a:lnTo>
                  <a:pt x="5531250" y="936828"/>
                </a:lnTo>
                <a:lnTo>
                  <a:pt x="5531251" y="936827"/>
                </a:lnTo>
                <a:lnTo>
                  <a:pt x="5290602" y="936827"/>
                </a:lnTo>
                <a:lnTo>
                  <a:pt x="5285833" y="936827"/>
                </a:lnTo>
                <a:lnTo>
                  <a:pt x="5040413" y="936827"/>
                </a:lnTo>
                <a:lnTo>
                  <a:pt x="5040907" y="935650"/>
                </a:lnTo>
                <a:lnTo>
                  <a:pt x="4488263" y="935650"/>
                </a:lnTo>
                <a:lnTo>
                  <a:pt x="4488263" y="935652"/>
                </a:lnTo>
                <a:close/>
              </a:path>
            </a:pathLst>
          </a:custGeom>
          <a:solidFill>
            <a:schemeClr val="accent4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388641" y="522392"/>
            <a:ext cx="7297642" cy="5911204"/>
          </a:xfrm>
          <a:noFill/>
          <a:ln w="9525">
            <a:noFill/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Text Box 17"/>
          <p:cNvSpPr txBox="1">
            <a:spLocks noChangeArrowheads="1"/>
          </p:cNvSpPr>
          <p:nvPr userDrawn="1"/>
        </p:nvSpPr>
        <p:spPr bwMode="auto">
          <a:xfrm rot="5400000">
            <a:off x="138483" y="187427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spAutoFit/>
          </a:bodyPr>
          <a:lstStyle/>
          <a:p>
            <a:pPr>
              <a:defRPr/>
            </a:pPr>
            <a:fld id="{E51DB530-ACDC-4B82-9893-71243BEDD34E}" type="slidenum">
              <a:rPr lang="en-GB" sz="10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 userDrawn="1"/>
        </p:nvSpPr>
        <p:spPr bwMode="auto">
          <a:xfrm rot="5400000">
            <a:off x="-123397" y="1326578"/>
            <a:ext cx="865519" cy="1973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E78E97B5-C560-4373-A87B-B212D0B97422}" type="datetimeFigureOut">
              <a:rPr lang="en-GB" sz="1000" smtClean="0">
                <a:solidFill>
                  <a:srgbClr val="005288"/>
                </a:solidFill>
                <a:cs typeface="Arial"/>
              </a:rPr>
              <a:pPr>
                <a:defRPr/>
              </a:pPr>
              <a:t>23/01/2015</a:t>
            </a:fld>
            <a:endParaRPr lang="en-US" sz="1000" dirty="0">
              <a:solidFill>
                <a:srgbClr val="005288"/>
              </a:solidFill>
              <a:cs typeface="Arial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 userDrawn="1"/>
        </p:nvSpPr>
        <p:spPr bwMode="auto">
          <a:xfrm>
            <a:off x="2744416" y="6433696"/>
            <a:ext cx="36551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 smtClean="0">
                <a:solidFill>
                  <a:srgbClr val="005288"/>
                </a:solidFill>
              </a:rPr>
              <a:t>Reproduction</a:t>
            </a:r>
            <a:r>
              <a:rPr lang="en-GB" sz="1000" baseline="0" dirty="0" smtClean="0">
                <a:solidFill>
                  <a:srgbClr val="005288"/>
                </a:solidFill>
              </a:rPr>
              <a:t> and commercial distribution is strictly prohibited</a:t>
            </a:r>
            <a:endParaRPr lang="en-GB" sz="1000" dirty="0">
              <a:solidFill>
                <a:srgbClr val="005288"/>
              </a:solidFill>
            </a:endParaRPr>
          </a:p>
        </p:txBody>
      </p:sp>
      <p:pic>
        <p:nvPicPr>
          <p:cNvPr id="18" name="Picture 3" descr="Z:\3. Client Projects\3.5 E\EurotaxGlass\ETXG_XXXX\4. Asset Management\Logos\Euerotaxglass's.png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3072" y="5631255"/>
            <a:ext cx="1596320" cy="2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12"/>
          <a:stretch/>
        </p:blipFill>
        <p:spPr>
          <a:xfrm rot="5400000">
            <a:off x="5411847" y="2615794"/>
            <a:ext cx="6174573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5400000">
            <a:off x="6296589" y="2163457"/>
            <a:ext cx="4451831" cy="36526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7375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ETG - 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388641" y="522392"/>
            <a:ext cx="7224873" cy="5911204"/>
          </a:xfrm>
          <a:noFill/>
          <a:ln w="9525">
            <a:noFill/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Box 18"/>
          <p:cNvSpPr txBox="1">
            <a:spLocks noChangeArrowheads="1"/>
          </p:cNvSpPr>
          <p:nvPr userDrawn="1"/>
        </p:nvSpPr>
        <p:spPr bwMode="auto">
          <a:xfrm>
            <a:off x="2744416" y="6433696"/>
            <a:ext cx="36551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GB"/>
            </a:defPPr>
            <a:lvl1pPr>
              <a:defRPr sz="1000">
                <a:solidFill>
                  <a:srgbClr val="005288"/>
                </a:solidFill>
              </a:defRPr>
            </a:lvl1pPr>
          </a:lstStyle>
          <a:p>
            <a:pPr lvl="0"/>
            <a:r>
              <a:rPr lang="en-GB" dirty="0" smtClean="0"/>
              <a:t>Reproduction and commercial distribution is strictly prohibited</a:t>
            </a:r>
            <a:endParaRPr lang="en-GB" dirty="0"/>
          </a:p>
        </p:txBody>
      </p:sp>
      <p:sp>
        <p:nvSpPr>
          <p:cNvPr id="18" name="Parallelogram 24"/>
          <p:cNvSpPr/>
          <p:nvPr userDrawn="1"/>
        </p:nvSpPr>
        <p:spPr>
          <a:xfrm rot="5400000">
            <a:off x="-186885" y="262246"/>
            <a:ext cx="992497" cy="468000"/>
          </a:xfrm>
          <a:custGeom>
            <a:avLst/>
            <a:gdLst/>
            <a:ahLst/>
            <a:cxnLst/>
            <a:rect l="l" t="t" r="r" b="b"/>
            <a:pathLst>
              <a:path w="992497" h="468000">
                <a:moveTo>
                  <a:pt x="0" y="0"/>
                </a:moveTo>
                <a:lnTo>
                  <a:pt x="992497" y="0"/>
                </a:lnTo>
                <a:lnTo>
                  <a:pt x="672811" y="468000"/>
                </a:lnTo>
                <a:lnTo>
                  <a:pt x="0" y="4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en-GB" sz="1000"/>
          </a:p>
        </p:txBody>
      </p:sp>
      <p:sp>
        <p:nvSpPr>
          <p:cNvPr id="32" name="Text Box 17"/>
          <p:cNvSpPr txBox="1">
            <a:spLocks noChangeArrowheads="1"/>
          </p:cNvSpPr>
          <p:nvPr userDrawn="1"/>
        </p:nvSpPr>
        <p:spPr bwMode="auto">
          <a:xfrm rot="5400000">
            <a:off x="138483" y="187427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spAutoFit/>
          </a:bodyPr>
          <a:lstStyle/>
          <a:p>
            <a:pPr>
              <a:defRPr/>
            </a:pPr>
            <a:fld id="{E51DB530-ACDC-4B82-9893-71243BEDD34E}" type="slidenum">
              <a:rPr lang="en-GB" sz="10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 userDrawn="1"/>
        </p:nvSpPr>
        <p:spPr bwMode="auto">
          <a:xfrm rot="5400000">
            <a:off x="-123397" y="1326578"/>
            <a:ext cx="865519" cy="1973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E78E97B5-C560-4373-A87B-B212D0B97422}" type="datetimeFigureOut">
              <a:rPr lang="en-GB" sz="1000" smtClean="0">
                <a:solidFill>
                  <a:srgbClr val="005288"/>
                </a:solidFill>
                <a:cs typeface="Arial"/>
              </a:rPr>
              <a:pPr>
                <a:defRPr/>
              </a:pPr>
              <a:t>23/01/2015</a:t>
            </a:fld>
            <a:endParaRPr lang="en-US" sz="1000" dirty="0">
              <a:solidFill>
                <a:srgbClr val="005288"/>
              </a:solidFill>
              <a:cs typeface="Arial"/>
            </a:endParaRPr>
          </a:p>
        </p:txBody>
      </p:sp>
      <p:pic>
        <p:nvPicPr>
          <p:cNvPr id="17" name="Picture 3" descr="Z:\3. Client Projects\3.5 E\EurotaxGlass\ETXG_XXXX\4. Asset Management\Logos\Euerotaxglass's.png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3072" y="5631255"/>
            <a:ext cx="1596320" cy="2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12"/>
          <a:stretch/>
        </p:blipFill>
        <p:spPr>
          <a:xfrm rot="5400000">
            <a:off x="5411847" y="2615794"/>
            <a:ext cx="6174573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5400000">
            <a:off x="6296589" y="2163457"/>
            <a:ext cx="4451831" cy="3652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7290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ETG - Vertic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2"/>
          <p:cNvSpPr/>
          <p:nvPr userDrawn="1"/>
        </p:nvSpPr>
        <p:spPr>
          <a:xfrm rot="5400000">
            <a:off x="5414921" y="2618868"/>
            <a:ext cx="6174573" cy="936828"/>
          </a:xfrm>
          <a:custGeom>
            <a:avLst/>
            <a:gdLst/>
            <a:ahLst/>
            <a:cxnLst/>
            <a:rect l="l" t="t" r="r" b="b"/>
            <a:pathLst>
              <a:path w="6174573" h="936828">
                <a:moveTo>
                  <a:pt x="0" y="935652"/>
                </a:moveTo>
                <a:lnTo>
                  <a:pt x="0" y="3"/>
                </a:lnTo>
                <a:lnTo>
                  <a:pt x="3928842" y="3"/>
                </a:lnTo>
                <a:lnTo>
                  <a:pt x="3928842" y="0"/>
                </a:lnTo>
                <a:lnTo>
                  <a:pt x="5433656" y="0"/>
                </a:lnTo>
                <a:lnTo>
                  <a:pt x="5433655" y="1"/>
                </a:lnTo>
                <a:lnTo>
                  <a:pt x="5678970" y="1"/>
                </a:lnTo>
                <a:lnTo>
                  <a:pt x="5683738" y="1"/>
                </a:lnTo>
                <a:lnTo>
                  <a:pt x="5929158" y="1"/>
                </a:lnTo>
                <a:lnTo>
                  <a:pt x="5929158" y="2"/>
                </a:lnTo>
                <a:lnTo>
                  <a:pt x="6174573" y="2"/>
                </a:lnTo>
                <a:lnTo>
                  <a:pt x="5781437" y="936828"/>
                </a:lnTo>
                <a:lnTo>
                  <a:pt x="5531250" y="936828"/>
                </a:lnTo>
                <a:lnTo>
                  <a:pt x="5531251" y="936827"/>
                </a:lnTo>
                <a:lnTo>
                  <a:pt x="5290602" y="936827"/>
                </a:lnTo>
                <a:lnTo>
                  <a:pt x="5285833" y="936827"/>
                </a:lnTo>
                <a:lnTo>
                  <a:pt x="5040413" y="936827"/>
                </a:lnTo>
                <a:lnTo>
                  <a:pt x="5040907" y="935650"/>
                </a:lnTo>
                <a:lnTo>
                  <a:pt x="4488263" y="935650"/>
                </a:lnTo>
                <a:lnTo>
                  <a:pt x="4488263" y="935652"/>
                </a:lnTo>
                <a:close/>
              </a:path>
            </a:pathLst>
          </a:custGeom>
          <a:solidFill>
            <a:schemeClr val="accent4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744416" y="6433696"/>
            <a:ext cx="36551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GB"/>
            </a:defPPr>
            <a:lvl1pPr>
              <a:defRPr sz="1000">
                <a:solidFill>
                  <a:srgbClr val="005288"/>
                </a:solidFill>
              </a:defRPr>
            </a:lvl1pPr>
          </a:lstStyle>
          <a:p>
            <a:pPr lvl="0"/>
            <a:r>
              <a:rPr lang="en-GB" dirty="0" smtClean="0"/>
              <a:t>Reproduction and commercial distribution is strictly prohibited</a:t>
            </a:r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4723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060" y="274639"/>
            <a:ext cx="5859941" cy="5851525"/>
          </a:xfrm>
          <a:noFill/>
          <a:ln w="9525">
            <a:noFill/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1" name="Parallelogram 24"/>
          <p:cNvSpPr/>
          <p:nvPr userDrawn="1"/>
        </p:nvSpPr>
        <p:spPr>
          <a:xfrm rot="5400000">
            <a:off x="-186885" y="262246"/>
            <a:ext cx="992497" cy="468000"/>
          </a:xfrm>
          <a:custGeom>
            <a:avLst/>
            <a:gdLst/>
            <a:ahLst/>
            <a:cxnLst/>
            <a:rect l="l" t="t" r="r" b="b"/>
            <a:pathLst>
              <a:path w="992497" h="468000">
                <a:moveTo>
                  <a:pt x="0" y="0"/>
                </a:moveTo>
                <a:lnTo>
                  <a:pt x="992497" y="0"/>
                </a:lnTo>
                <a:lnTo>
                  <a:pt x="672811" y="468000"/>
                </a:lnTo>
                <a:lnTo>
                  <a:pt x="0" y="4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en-GB" sz="1000"/>
          </a:p>
        </p:txBody>
      </p:sp>
      <p:sp>
        <p:nvSpPr>
          <p:cNvPr id="32" name="Text Box 17"/>
          <p:cNvSpPr txBox="1">
            <a:spLocks noChangeArrowheads="1"/>
          </p:cNvSpPr>
          <p:nvPr userDrawn="1"/>
        </p:nvSpPr>
        <p:spPr bwMode="auto">
          <a:xfrm rot="5400000">
            <a:off x="138483" y="187427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spAutoFit/>
          </a:bodyPr>
          <a:lstStyle/>
          <a:p>
            <a:pPr>
              <a:defRPr/>
            </a:pPr>
            <a:fld id="{E51DB530-ACDC-4B82-9893-71243BEDD34E}" type="slidenum">
              <a:rPr lang="en-GB" sz="10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3" name="Rectangle 4"/>
          <p:cNvSpPr txBox="1">
            <a:spLocks noChangeArrowheads="1"/>
          </p:cNvSpPr>
          <p:nvPr userDrawn="1"/>
        </p:nvSpPr>
        <p:spPr bwMode="auto">
          <a:xfrm rot="5400000">
            <a:off x="-123397" y="1326578"/>
            <a:ext cx="865519" cy="1973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E78E97B5-C560-4373-A87B-B212D0B97422}" type="datetimeFigureOut">
              <a:rPr lang="en-GB" sz="1000" smtClean="0">
                <a:solidFill>
                  <a:srgbClr val="005288"/>
                </a:solidFill>
                <a:cs typeface="Arial"/>
              </a:rPr>
              <a:pPr>
                <a:defRPr/>
              </a:pPr>
              <a:t>23/01/2015</a:t>
            </a:fld>
            <a:endParaRPr lang="en-US" sz="1000" dirty="0">
              <a:solidFill>
                <a:srgbClr val="005288"/>
              </a:solidFill>
              <a:cs typeface="Arial"/>
            </a:endParaRPr>
          </a:p>
        </p:txBody>
      </p:sp>
      <p:pic>
        <p:nvPicPr>
          <p:cNvPr id="35" name="Picture 3" descr="Z:\3. Client Projects\3.5 E\EurotaxGlass\ETXG_XXXX\4. Asset Management\Logos\Euerotaxglass's.png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3072" y="5631255"/>
            <a:ext cx="1596320" cy="2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12"/>
          <a:stretch/>
        </p:blipFill>
        <p:spPr>
          <a:xfrm rot="5400000">
            <a:off x="5411847" y="2615794"/>
            <a:ext cx="6174573" cy="94297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 rot="5400000">
            <a:off x="6296819" y="2163457"/>
            <a:ext cx="4451831" cy="365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914400" algn="l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1371600" algn="l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1828800" algn="l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sz="2400" kern="0" dirty="0" smtClean="0"/>
              <a:t>Click to edit Master title style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xmlns="" val="334922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TG - Title 2 (Anima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76"/>
            <a:ext cx="9144000" cy="6858000"/>
          </a:xfrm>
          <a:prstGeom prst="rect">
            <a:avLst/>
          </a:prstGeom>
          <a:blipFill>
            <a:blip r:embed="rId2"/>
            <a:srcRect/>
            <a:stretch>
              <a:fillRect t="3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831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6C88A0C-CE77-40EE-98C2-E5424C030BFE}" type="datetimeFigureOut">
              <a:rPr lang="en-GB" smtClean="0"/>
              <a:pPr/>
              <a:t>23/01/2015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5066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C6D53519-07DD-48AA-9664-47FFB9943824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5" name="Picture 3" descr="C:\Users\rachel.hodgetts\AppData\Local\Microsoft\Windows\Temporary Internet Files\Content.Outlook\MXN9ZIUY\ETG_WHITE_SCRE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266" y="423918"/>
            <a:ext cx="2993729" cy="4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6676"/>
            <a:ext cx="5000625" cy="3533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13" y="2370444"/>
            <a:ext cx="4871030" cy="869829"/>
          </a:xfrm>
        </p:spPr>
        <p:txBody>
          <a:bodyPr anchor="b" anchorCtr="0"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13" y="3382873"/>
            <a:ext cx="4269387" cy="93846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822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TG - Title 2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blipFill>
            <a:blip r:embed="rId2"/>
            <a:srcRect/>
            <a:stretch>
              <a:fillRect t="3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831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6C88A0C-CE77-40EE-98C2-E5424C030BFE}" type="datetimeFigureOut">
              <a:rPr lang="en-GB" smtClean="0"/>
              <a:pPr/>
              <a:t>23/01/2015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5066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C6D53519-07DD-48AA-9664-47FFB9943824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5" name="Picture 3" descr="C:\Users\rachel.hodgetts\AppData\Local\Microsoft\Windows\Temporary Internet Files\Content.Outlook\MXN9ZIUY\ETG_WHITE_SCRE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266" y="423918"/>
            <a:ext cx="2993729" cy="4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6676"/>
            <a:ext cx="5000625" cy="3533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13" y="2370444"/>
            <a:ext cx="4871030" cy="869829"/>
          </a:xfrm>
        </p:spPr>
        <p:txBody>
          <a:bodyPr anchor="b" anchorCtr="0"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13" y="3382873"/>
            <a:ext cx="4269387" cy="93846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990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TG - Section 2 (Anima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663" y="268941"/>
            <a:ext cx="4210050" cy="5819775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 userDrawn="1"/>
        </p:nvPicPr>
        <p:blipFill rotWithShape="1">
          <a:blip r:embed="rId3" cstate="screen"/>
          <a:srcRect t="198" b="1114"/>
          <a:stretch/>
        </p:blipFill>
        <p:spPr bwMode="auto">
          <a:xfrm>
            <a:off x="231277" y="268941"/>
            <a:ext cx="4424386" cy="58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8"/>
          <p:cNvSpPr txBox="1">
            <a:spLocks noChangeArrowheads="1"/>
          </p:cNvSpPr>
          <p:nvPr userDrawn="1"/>
        </p:nvSpPr>
        <p:spPr bwMode="auto">
          <a:xfrm>
            <a:off x="2744416" y="6421622"/>
            <a:ext cx="36551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 smtClean="0">
                <a:solidFill>
                  <a:schemeClr val="accent1"/>
                </a:solidFill>
              </a:rPr>
              <a:t>Reproduction</a:t>
            </a:r>
            <a:r>
              <a:rPr lang="en-GB" sz="1000" baseline="0" dirty="0" smtClean="0">
                <a:solidFill>
                  <a:schemeClr val="accent1"/>
                </a:solidFill>
              </a:rPr>
              <a:t> </a:t>
            </a:r>
            <a:r>
              <a:rPr lang="en-GB" sz="1000" baseline="0" dirty="0" smtClean="0">
                <a:solidFill>
                  <a:srgbClr val="005288"/>
                </a:solidFill>
              </a:rPr>
              <a:t>and</a:t>
            </a:r>
            <a:r>
              <a:rPr lang="en-GB" sz="1000" baseline="0" dirty="0" smtClean="0">
                <a:solidFill>
                  <a:schemeClr val="accent1"/>
                </a:solidFill>
              </a:rPr>
              <a:t> commercial distribution is strictly prohibited</a:t>
            </a:r>
            <a:endParaRPr lang="en-GB" sz="1000" dirty="0">
              <a:solidFill>
                <a:schemeClr val="accent1"/>
              </a:solidFill>
            </a:endParaRPr>
          </a:p>
        </p:txBody>
      </p:sp>
      <p:pic>
        <p:nvPicPr>
          <p:cNvPr id="13" name="Picture 3" descr="Z:\3. Client Projects\3.5 E\EurotaxGlass\ETXG_XXXX\4. Asset Management\Logos\Euerotaxglass's.png"/>
          <p:cNvPicPr preferRelativeResize="0"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666" y="6452493"/>
            <a:ext cx="1787880" cy="2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6208" y="238835"/>
            <a:ext cx="3784547" cy="1470025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6208" y="1994606"/>
            <a:ext cx="3795974" cy="120396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3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TG - Section 2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663" y="268941"/>
            <a:ext cx="4210050" cy="5819775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 userDrawn="1"/>
        </p:nvPicPr>
        <p:blipFill rotWithShape="1">
          <a:blip r:embed="rId3" cstate="screen"/>
          <a:srcRect t="198" b="1114"/>
          <a:stretch/>
        </p:blipFill>
        <p:spPr bwMode="auto">
          <a:xfrm>
            <a:off x="231277" y="268941"/>
            <a:ext cx="4424386" cy="58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8"/>
          <p:cNvSpPr txBox="1">
            <a:spLocks noChangeArrowheads="1"/>
          </p:cNvSpPr>
          <p:nvPr userDrawn="1"/>
        </p:nvSpPr>
        <p:spPr bwMode="auto">
          <a:xfrm>
            <a:off x="2744416" y="6421622"/>
            <a:ext cx="36551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 smtClean="0">
                <a:solidFill>
                  <a:schemeClr val="accent1"/>
                </a:solidFill>
              </a:rPr>
              <a:t>Reproduction</a:t>
            </a:r>
            <a:r>
              <a:rPr lang="en-GB" sz="1000" baseline="0" dirty="0" smtClean="0">
                <a:solidFill>
                  <a:schemeClr val="accent1"/>
                </a:solidFill>
              </a:rPr>
              <a:t> </a:t>
            </a:r>
            <a:r>
              <a:rPr lang="en-GB" sz="1000" baseline="0" dirty="0" smtClean="0">
                <a:solidFill>
                  <a:srgbClr val="005288"/>
                </a:solidFill>
              </a:rPr>
              <a:t>and</a:t>
            </a:r>
            <a:r>
              <a:rPr lang="en-GB" sz="1000" baseline="0" dirty="0" smtClean="0">
                <a:solidFill>
                  <a:schemeClr val="accent1"/>
                </a:solidFill>
              </a:rPr>
              <a:t> commercial distribution is strictly prohibited</a:t>
            </a:r>
            <a:endParaRPr lang="en-GB" sz="1000" dirty="0">
              <a:solidFill>
                <a:schemeClr val="accent1"/>
              </a:solidFill>
            </a:endParaRPr>
          </a:p>
        </p:txBody>
      </p:sp>
      <p:pic>
        <p:nvPicPr>
          <p:cNvPr id="13" name="Picture 3" descr="Z:\3. Client Projects\3.5 E\EurotaxGlass\ETXG_XXXX\4. Asset Management\Logos\Euerotaxglass's.png"/>
          <p:cNvPicPr preferRelativeResize="0"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666" y="6452493"/>
            <a:ext cx="1787880" cy="2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6356" y="238835"/>
            <a:ext cx="3784547" cy="1470025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6356" y="1994608"/>
            <a:ext cx="3795974" cy="120396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4934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30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TG - Title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blipFill>
            <a:blip r:embed="rId2"/>
            <a:srcRect/>
            <a:stretch>
              <a:fillRect t="3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831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6C88A0C-CE77-40EE-98C2-E5424C030BFE}" type="datetimeFigureOut">
              <a:rPr lang="en-GB" smtClean="0"/>
              <a:pPr/>
              <a:t>23/01/2015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5066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C6D53519-07DD-48AA-9664-47FFB9943824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5" name="Picture 3" descr="C:\Users\rachel.hodgetts\AppData\Local\Microsoft\Windows\Temporary Internet Files\Content.Outlook\MXN9ZIUY\ETG_WHITE_SCRE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266" y="423918"/>
            <a:ext cx="2993729" cy="4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8963"/>
            <a:ext cx="5000625" cy="3533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13" y="2370444"/>
            <a:ext cx="4871030" cy="869829"/>
          </a:xfrm>
        </p:spPr>
        <p:txBody>
          <a:bodyPr anchor="b" anchorCtr="0"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13" y="3382873"/>
            <a:ext cx="4065619" cy="93846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1259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723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0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100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411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841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27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385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929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317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91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TG - Section (Anima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663" y="269262"/>
            <a:ext cx="4210050" cy="5819775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 userDrawn="1"/>
        </p:nvPicPr>
        <p:blipFill rotWithShape="1">
          <a:blip r:embed="rId3" cstate="screen"/>
          <a:srcRect t="198" b="1114"/>
          <a:stretch/>
        </p:blipFill>
        <p:spPr bwMode="auto">
          <a:xfrm>
            <a:off x="231277" y="268941"/>
            <a:ext cx="4424386" cy="58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Z:\3. Client Projects\3.5 E\EurotaxGlass\ETXG_XXXX\4. Asset Management\Logos\Euerotaxglass's.png"/>
          <p:cNvPicPr preferRelativeResize="0"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666" y="6452493"/>
            <a:ext cx="1787880" cy="2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6208" y="267410"/>
            <a:ext cx="3784547" cy="1470025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4780" y="2023183"/>
            <a:ext cx="3795974" cy="120396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727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340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>
                <a:solidFill>
                  <a:srgbClr val="284E6A"/>
                </a:solidFill>
              </a:rPr>
              <a:pPr/>
              <a:t>1/23/2015</a:t>
            </a:fld>
            <a:endParaRPr lang="en-US">
              <a:solidFill>
                <a:srgbClr val="284E6A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4E6A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srgbClr val="284E6A"/>
                </a:solidFill>
              </a:rPr>
              <a:pPr/>
              <a:t>‹#›</a:t>
            </a:fld>
            <a:endParaRPr lang="en-US">
              <a:solidFill>
                <a:srgbClr val="284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471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21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>
                <a:solidFill>
                  <a:srgbClr val="284E6A"/>
                </a:solidFill>
              </a:rPr>
              <a:pPr/>
              <a:t>1/23/2015</a:t>
            </a:fld>
            <a:endParaRPr lang="en-US">
              <a:solidFill>
                <a:srgbClr val="284E6A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4E6A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srgbClr val="284E6A"/>
                </a:solidFill>
              </a:rPr>
              <a:pPr/>
              <a:t>‹#›</a:t>
            </a:fld>
            <a:endParaRPr lang="en-US">
              <a:solidFill>
                <a:srgbClr val="284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965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>
                <a:solidFill>
                  <a:srgbClr val="284E6A"/>
                </a:solidFill>
              </a:rPr>
              <a:pPr/>
              <a:t>1/23/2015</a:t>
            </a:fld>
            <a:endParaRPr lang="en-US">
              <a:solidFill>
                <a:srgbClr val="284E6A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4E6A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srgbClr val="284E6A"/>
                </a:solidFill>
              </a:rPr>
              <a:pPr/>
              <a:t>‹#›</a:t>
            </a:fld>
            <a:endParaRPr lang="en-US">
              <a:solidFill>
                <a:srgbClr val="284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986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>
                <a:solidFill>
                  <a:srgbClr val="284E6A"/>
                </a:solidFill>
              </a:rPr>
              <a:pPr/>
              <a:t>1/23/2015</a:t>
            </a:fld>
            <a:endParaRPr lang="en-US">
              <a:solidFill>
                <a:srgbClr val="284E6A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4E6A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srgbClr val="284E6A"/>
                </a:solidFill>
              </a:rPr>
              <a:pPr/>
              <a:t>‹#›</a:t>
            </a:fld>
            <a:endParaRPr lang="en-US">
              <a:solidFill>
                <a:srgbClr val="284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572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4126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>
                <a:solidFill>
                  <a:srgbClr val="284E6A"/>
                </a:solidFill>
              </a:rPr>
              <a:pPr/>
              <a:t>1/23/2015</a:t>
            </a:fld>
            <a:endParaRPr lang="en-US">
              <a:solidFill>
                <a:srgbClr val="284E6A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4E6A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srgbClr val="284E6A"/>
                </a:solidFill>
              </a:rPr>
              <a:pPr/>
              <a:t>‹#›</a:t>
            </a:fld>
            <a:endParaRPr lang="en-US">
              <a:solidFill>
                <a:srgbClr val="284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459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>
                <a:solidFill>
                  <a:srgbClr val="284E6A"/>
                </a:solidFill>
              </a:rPr>
              <a:pPr/>
              <a:t>1/23/2015</a:t>
            </a:fld>
            <a:endParaRPr lang="en-US">
              <a:solidFill>
                <a:srgbClr val="284E6A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4E6A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srgbClr val="284E6A"/>
                </a:solidFill>
              </a:rPr>
              <a:pPr/>
              <a:t>‹#›</a:t>
            </a:fld>
            <a:endParaRPr lang="en-US">
              <a:solidFill>
                <a:srgbClr val="284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792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742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TG - Section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663" y="269262"/>
            <a:ext cx="4210050" cy="5819775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 userDrawn="1"/>
        </p:nvPicPr>
        <p:blipFill rotWithShape="1">
          <a:blip r:embed="rId3" cstate="screen"/>
          <a:srcRect t="198" b="1114"/>
          <a:stretch/>
        </p:blipFill>
        <p:spPr bwMode="auto">
          <a:xfrm>
            <a:off x="231277" y="268941"/>
            <a:ext cx="4424386" cy="58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Z:\3. Client Projects\3.5 E\EurotaxGlass\ETXG_XXXX\4. Asset Management\Logos\Euerotaxglass's.png"/>
          <p:cNvPicPr preferRelativeResize="0"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666" y="6452493"/>
            <a:ext cx="1787880" cy="2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6208" y="267410"/>
            <a:ext cx="3784547" cy="1470025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4780" y="2023183"/>
            <a:ext cx="3795974" cy="120396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1914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" y="82349"/>
            <a:ext cx="85534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83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G - Standard Slide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74343" y="1353343"/>
            <a:ext cx="8067675" cy="442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" y="82349"/>
            <a:ext cx="8553450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94102" y="82724"/>
            <a:ext cx="7190055" cy="93610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289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TG - Standard Slide (Anima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" y="82349"/>
            <a:ext cx="8553450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94102" y="82724"/>
            <a:ext cx="7174799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74343" y="1353343"/>
            <a:ext cx="8067675" cy="44234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defRPr lang="en-US" sz="2000" dirty="0" smtClean="0"/>
            </a:lvl1pPr>
            <a:lvl2pPr>
              <a:spcBef>
                <a:spcPts val="600"/>
              </a:spcBef>
              <a:defRPr lang="en-US" sz="1800" dirty="0" smtClean="0"/>
            </a:lvl2pPr>
            <a:lvl3pPr>
              <a:spcBef>
                <a:spcPts val="600"/>
              </a:spcBef>
              <a:defRPr lang="en-US" sz="1600" dirty="0" smtClean="0"/>
            </a:lvl3pPr>
            <a:lvl4pPr>
              <a:spcBef>
                <a:spcPts val="600"/>
              </a:spcBef>
              <a:defRPr lang="en-US" sz="1400" dirty="0" smtClean="0"/>
            </a:lvl4pPr>
            <a:lvl5pPr>
              <a:spcBef>
                <a:spcPts val="600"/>
              </a:spcBef>
              <a:defRPr lang="en-GB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Right Triangle 21"/>
          <p:cNvSpPr/>
          <p:nvPr userDrawn="1"/>
        </p:nvSpPr>
        <p:spPr>
          <a:xfrm flipH="1">
            <a:off x="3946377" y="2708652"/>
            <a:ext cx="1049471" cy="3402269"/>
          </a:xfrm>
          <a:prstGeom prst="rtTriangl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Triangle 22"/>
          <p:cNvSpPr/>
          <p:nvPr userDrawn="1"/>
        </p:nvSpPr>
        <p:spPr>
          <a:xfrm flipH="1">
            <a:off x="4289682" y="3821616"/>
            <a:ext cx="706163" cy="2289305"/>
          </a:xfrm>
          <a:prstGeom prst="rtTriangl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Triangle 23"/>
          <p:cNvSpPr/>
          <p:nvPr userDrawn="1"/>
        </p:nvSpPr>
        <p:spPr>
          <a:xfrm flipH="1">
            <a:off x="4643717" y="4969360"/>
            <a:ext cx="352129" cy="1141561"/>
          </a:xfrm>
          <a:prstGeom prst="rt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87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G - Standard Slide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74343" y="1353343"/>
            <a:ext cx="8067675" cy="44234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" y="82349"/>
            <a:ext cx="8553450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2551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TG - Two Content (Anima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471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471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" y="82349"/>
            <a:ext cx="8553450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7433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TG - Two Content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471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471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z="1800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" y="82349"/>
            <a:ext cx="8553450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4965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G - GS Report (Anima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88720"/>
            <a:ext cx="8067675" cy="43129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2987" y="5538925"/>
            <a:ext cx="8079032" cy="730250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" y="82349"/>
            <a:ext cx="8553450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9508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4"/>
          <p:cNvSpPr/>
          <p:nvPr/>
        </p:nvSpPr>
        <p:spPr>
          <a:xfrm>
            <a:off x="0" y="6310732"/>
            <a:ext cx="1005602" cy="468000"/>
          </a:xfrm>
          <a:custGeom>
            <a:avLst/>
            <a:gdLst/>
            <a:ahLst/>
            <a:cxnLst/>
            <a:rect l="l" t="t" r="r" b="b"/>
            <a:pathLst>
              <a:path w="1005602" h="468000">
                <a:moveTo>
                  <a:pt x="0" y="0"/>
                </a:moveTo>
                <a:lnTo>
                  <a:pt x="270142" y="0"/>
                </a:lnTo>
                <a:lnTo>
                  <a:pt x="470290" y="0"/>
                </a:lnTo>
                <a:lnTo>
                  <a:pt x="519549" y="0"/>
                </a:lnTo>
                <a:lnTo>
                  <a:pt x="1005602" y="0"/>
                </a:lnTo>
                <a:lnTo>
                  <a:pt x="812543" y="468000"/>
                </a:lnTo>
                <a:lnTo>
                  <a:pt x="660764" y="468000"/>
                </a:lnTo>
                <a:lnTo>
                  <a:pt x="519549" y="468000"/>
                </a:lnTo>
                <a:lnTo>
                  <a:pt x="125452" y="468000"/>
                </a:lnTo>
                <a:lnTo>
                  <a:pt x="77082" y="468000"/>
                </a:lnTo>
                <a:lnTo>
                  <a:pt x="0" y="4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485900"/>
            <a:ext cx="8067675" cy="442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94102" y="82724"/>
            <a:ext cx="7190055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744416" y="6421622"/>
            <a:ext cx="36551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 smtClean="0">
                <a:solidFill>
                  <a:schemeClr val="accent1"/>
                </a:solidFill>
              </a:rPr>
              <a:t>Reproduction</a:t>
            </a:r>
            <a:r>
              <a:rPr lang="en-GB" sz="1000" baseline="0" dirty="0" smtClean="0">
                <a:solidFill>
                  <a:schemeClr val="accent1"/>
                </a:solidFill>
              </a:rPr>
              <a:t> </a:t>
            </a:r>
            <a:r>
              <a:rPr lang="en-GB" sz="1000" baseline="0" dirty="0" smtClean="0">
                <a:solidFill>
                  <a:srgbClr val="005288"/>
                </a:solidFill>
              </a:rPr>
              <a:t>and</a:t>
            </a:r>
            <a:r>
              <a:rPr lang="en-GB" sz="1000" baseline="0" dirty="0" smtClean="0">
                <a:solidFill>
                  <a:schemeClr val="accent1"/>
                </a:solidFill>
              </a:rPr>
              <a:t> commercial distribution is strictly prohibited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72122" y="642162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spAutoFit/>
          </a:bodyPr>
          <a:lstStyle/>
          <a:p>
            <a:pPr>
              <a:defRPr/>
            </a:pPr>
            <a:fld id="{E51DB530-ACDC-4B82-9893-71243BEDD34E}" type="slidenum">
              <a:rPr lang="en-GB" sz="10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1020483" y="6413128"/>
            <a:ext cx="648970" cy="26320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E78E97B5-C560-4373-A87B-B212D0B97422}" type="datetimeFigureOut">
              <a:rPr lang="en-GB" sz="1000" smtClean="0">
                <a:solidFill>
                  <a:srgbClr val="005288"/>
                </a:solidFill>
                <a:cs typeface="Arial"/>
              </a:rPr>
              <a:pPr>
                <a:defRPr/>
              </a:pPr>
              <a:t>23/01/2015</a:t>
            </a:fld>
            <a:endParaRPr lang="en-US" sz="1000" dirty="0">
              <a:solidFill>
                <a:srgbClr val="005288"/>
              </a:solidFill>
              <a:cs typeface="Arial"/>
            </a:endParaRPr>
          </a:p>
        </p:txBody>
      </p:sp>
      <p:sp>
        <p:nvSpPr>
          <p:cNvPr id="14" name="Freeform 13"/>
          <p:cNvSpPr/>
          <p:nvPr userDrawn="1"/>
        </p:nvSpPr>
        <p:spPr>
          <a:xfrm>
            <a:off x="0" y="82724"/>
            <a:ext cx="8524877" cy="936105"/>
          </a:xfrm>
          <a:custGeom>
            <a:avLst/>
            <a:gdLst>
              <a:gd name="connsiteX0" fmla="*/ 1255617 w 8524877"/>
              <a:gd name="connsiteY0" fmla="*/ 0 h 936105"/>
              <a:gd name="connsiteX1" fmla="*/ 7053794 w 8524877"/>
              <a:gd name="connsiteY1" fmla="*/ 0 h 936105"/>
              <a:gd name="connsiteX2" fmla="*/ 7454134 w 8524877"/>
              <a:gd name="connsiteY2" fmla="*/ 0 h 936105"/>
              <a:gd name="connsiteX3" fmla="*/ 7552663 w 8524877"/>
              <a:gd name="connsiteY3" fmla="*/ 0 h 936105"/>
              <a:gd name="connsiteX4" fmla="*/ 8524877 w 8524877"/>
              <a:gd name="connsiteY4" fmla="*/ 0 h 936105"/>
              <a:gd name="connsiteX5" fmla="*/ 8138715 w 8524877"/>
              <a:gd name="connsiteY5" fmla="*/ 936104 h 936105"/>
              <a:gd name="connsiteX6" fmla="*/ 7835124 w 8524877"/>
              <a:gd name="connsiteY6" fmla="*/ 936104 h 936105"/>
              <a:gd name="connsiteX7" fmla="*/ 7552663 w 8524877"/>
              <a:gd name="connsiteY7" fmla="*/ 936104 h 936105"/>
              <a:gd name="connsiteX8" fmla="*/ 7137400 w 8524877"/>
              <a:gd name="connsiteY8" fmla="*/ 936104 h 936105"/>
              <a:gd name="connsiteX9" fmla="*/ 7137400 w 8524877"/>
              <a:gd name="connsiteY9" fmla="*/ 936105 h 936105"/>
              <a:gd name="connsiteX10" fmla="*/ 0 w 8524877"/>
              <a:gd name="connsiteY10" fmla="*/ 936105 h 936105"/>
              <a:gd name="connsiteX11" fmla="*/ 0 w 8524877"/>
              <a:gd name="connsiteY11" fmla="*/ 1 h 936105"/>
              <a:gd name="connsiteX12" fmla="*/ 1255617 w 8524877"/>
              <a:gd name="connsiteY12" fmla="*/ 1 h 93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24877" h="936105">
                <a:moveTo>
                  <a:pt x="1255617" y="0"/>
                </a:moveTo>
                <a:lnTo>
                  <a:pt x="7053794" y="0"/>
                </a:lnTo>
                <a:lnTo>
                  <a:pt x="7454134" y="0"/>
                </a:lnTo>
                <a:lnTo>
                  <a:pt x="7552663" y="0"/>
                </a:lnTo>
                <a:lnTo>
                  <a:pt x="8524877" y="0"/>
                </a:lnTo>
                <a:lnTo>
                  <a:pt x="8138715" y="936104"/>
                </a:lnTo>
                <a:lnTo>
                  <a:pt x="7835124" y="936104"/>
                </a:lnTo>
                <a:lnTo>
                  <a:pt x="7552663" y="936104"/>
                </a:lnTo>
                <a:lnTo>
                  <a:pt x="7137400" y="936104"/>
                </a:lnTo>
                <a:lnTo>
                  <a:pt x="7137400" y="936105"/>
                </a:lnTo>
                <a:lnTo>
                  <a:pt x="0" y="936105"/>
                </a:lnTo>
                <a:lnTo>
                  <a:pt x="0" y="1"/>
                </a:lnTo>
                <a:lnTo>
                  <a:pt x="1255617" y="1"/>
                </a:lnTo>
                <a:close/>
              </a:path>
            </a:pathLst>
          </a:custGeom>
          <a:solidFill>
            <a:schemeClr val="bg1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pic>
        <p:nvPicPr>
          <p:cNvPr id="17" name="Picture 3" descr="Z:\3. Client Projects\3.5 E\EurotaxGlass\ETXG_XXXX\4. Asset Management\Logos\Euerotaxglass's.png"/>
          <p:cNvPicPr preferRelativeResize="0"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666" y="6452493"/>
            <a:ext cx="1787880" cy="2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20" r:id="rId2"/>
    <p:sldLayoutId id="2147483759" r:id="rId3"/>
    <p:sldLayoutId id="2147483821" r:id="rId4"/>
    <p:sldLayoutId id="2147483728" r:id="rId5"/>
    <p:sldLayoutId id="2147483798" r:id="rId6"/>
    <p:sldLayoutId id="2147483730" r:id="rId7"/>
    <p:sldLayoutId id="2147483800" r:id="rId8"/>
    <p:sldLayoutId id="2147483763" r:id="rId9"/>
    <p:sldLayoutId id="2147483799" r:id="rId10"/>
    <p:sldLayoutId id="2147483732" r:id="rId11"/>
    <p:sldLayoutId id="2147483736" r:id="rId12"/>
    <p:sldLayoutId id="2147483801" r:id="rId13"/>
    <p:sldLayoutId id="2147483737" r:id="rId14"/>
    <p:sldLayoutId id="2147483818" r:id="rId15"/>
    <p:sldLayoutId id="2147483822" r:id="rId16"/>
    <p:sldLayoutId id="2147483819" r:id="rId17"/>
    <p:sldLayoutId id="2147483823" r:id="rId1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6pPr>
      <a:lvl7pPr marL="9144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7pPr>
      <a:lvl8pPr marL="13716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8pPr>
      <a:lvl9pPr marL="18288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220663" indent="-220663" algn="l" rtl="0" eaLnBrk="1" fontAlgn="base" hangingPunct="1">
        <a:spcBef>
          <a:spcPts val="1000"/>
        </a:spcBef>
        <a:spcAft>
          <a:spcPct val="0"/>
        </a:spcAft>
        <a:buSzPct val="70000"/>
        <a:buBlip>
          <a:blip r:embed="rId21"/>
        </a:buBlip>
        <a:defRPr lang="en-US" sz="2000" dirty="0" smtClean="0">
          <a:solidFill>
            <a:srgbClr val="005288"/>
          </a:solidFill>
          <a:latin typeface="+mn-lt"/>
          <a:ea typeface="+mn-ea"/>
          <a:cs typeface="+mn-cs"/>
        </a:defRPr>
      </a:lvl1pPr>
      <a:lvl2pPr marL="415925" indent="-193675" algn="l" rtl="0" eaLnBrk="1" fontAlgn="base" hangingPunct="1">
        <a:spcBef>
          <a:spcPts val="600"/>
        </a:spcBef>
        <a:spcAft>
          <a:spcPct val="0"/>
        </a:spcAft>
        <a:buClr>
          <a:srgbClr val="00B0F0"/>
        </a:buClr>
        <a:buChar char="•"/>
        <a:defRPr lang="en-US" sz="1800" dirty="0" smtClean="0">
          <a:solidFill>
            <a:srgbClr val="005288"/>
          </a:solidFill>
          <a:latin typeface="+mn-lt"/>
          <a:ea typeface="+mn-ea"/>
          <a:cs typeface="+mn-cs"/>
        </a:defRPr>
      </a:lvl2pPr>
      <a:lvl3pPr marL="563563" indent="-146050" algn="l" rtl="0" eaLnBrk="1" fontAlgn="base" hangingPunct="1">
        <a:spcBef>
          <a:spcPts val="600"/>
        </a:spcBef>
        <a:spcAft>
          <a:spcPct val="0"/>
        </a:spcAft>
        <a:buClr>
          <a:srgbClr val="00B0F0"/>
        </a:buClr>
        <a:buChar char="•"/>
        <a:defRPr lang="en-US" sz="1600" dirty="0" smtClean="0">
          <a:solidFill>
            <a:srgbClr val="005288"/>
          </a:solidFill>
          <a:latin typeface="+mn-lt"/>
          <a:ea typeface="+mn-ea"/>
          <a:cs typeface="+mn-cs"/>
        </a:defRPr>
      </a:lvl3pPr>
      <a:lvl4pPr marL="701675" indent="-136525" algn="l" rtl="0" eaLnBrk="1" fontAlgn="base" hangingPunct="1">
        <a:spcBef>
          <a:spcPts val="600"/>
        </a:spcBef>
        <a:spcAft>
          <a:spcPct val="0"/>
        </a:spcAft>
        <a:buClr>
          <a:srgbClr val="00B0F0"/>
        </a:buClr>
        <a:buChar char="•"/>
        <a:defRPr lang="en-US" sz="1400" dirty="0" smtClean="0">
          <a:solidFill>
            <a:srgbClr val="005288"/>
          </a:solidFill>
          <a:latin typeface="+mn-lt"/>
          <a:ea typeface="+mn-ea"/>
          <a:cs typeface="+mn-cs"/>
        </a:defRPr>
      </a:lvl4pPr>
      <a:lvl5pPr marL="857250" indent="-147638" algn="l" rtl="0" eaLnBrk="1" fontAlgn="base" hangingPunct="1">
        <a:spcBef>
          <a:spcPts val="600"/>
        </a:spcBef>
        <a:spcAft>
          <a:spcPct val="0"/>
        </a:spcAft>
        <a:buClr>
          <a:srgbClr val="00B0F0"/>
        </a:buClr>
        <a:buChar char="•"/>
        <a:defRPr lang="en-US" sz="1200" dirty="0" smtClean="0">
          <a:solidFill>
            <a:srgbClr val="005288"/>
          </a:solidFill>
          <a:latin typeface="+mn-lt"/>
          <a:ea typeface="+mn-ea"/>
          <a:cs typeface="+mn-cs"/>
        </a:defRPr>
      </a:lvl5pPr>
      <a:lvl6pPr marL="1314450" indent="-147638" algn="l" rtl="0" eaLnBrk="1" fontAlgn="base" hangingPunct="1">
        <a:lnSpc>
          <a:spcPct val="114000"/>
        </a:lnSpc>
        <a:spcBef>
          <a:spcPts val="1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1771650" indent="-147638" algn="l" rtl="0" eaLnBrk="1" fontAlgn="base" hangingPunct="1">
        <a:lnSpc>
          <a:spcPct val="114000"/>
        </a:lnSpc>
        <a:spcBef>
          <a:spcPts val="1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228850" indent="-147638" algn="l" rtl="0" eaLnBrk="1" fontAlgn="base" hangingPunct="1">
        <a:lnSpc>
          <a:spcPct val="114000"/>
        </a:lnSpc>
        <a:spcBef>
          <a:spcPts val="1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686050" indent="-147638" algn="l" rtl="0" eaLnBrk="1" fontAlgn="base" hangingPunct="1">
        <a:lnSpc>
          <a:spcPct val="114000"/>
        </a:lnSpc>
        <a:spcBef>
          <a:spcPts val="1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E02FD-A237-4F61-8061-AE158B5C192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BD69-111D-4478-83A4-6A8CBB4F5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16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1EFC2E-847F-4CF8-8289-FAA88B334687}" type="datetimeFigureOut">
              <a:rPr lang="en-US" smtClean="0">
                <a:solidFill>
                  <a:srgbClr val="284E6A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1/23/2015</a:t>
            </a:fld>
            <a:endParaRPr lang="en-US">
              <a:solidFill>
                <a:srgbClr val="284E6A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84E6A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325215-7382-4C1B-86B1-E9DB9649FF55}" type="slidenum">
              <a:rPr lang="en-US" smtClean="0">
                <a:solidFill>
                  <a:srgbClr val="284E6A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84E6A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8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</p:sldLayoutIdLst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671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239075" y="3212976"/>
            <a:ext cx="8784976" cy="20436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ОПК</a:t>
            </a:r>
            <a:r>
              <a:rPr lang="ru-RU" sz="7000" kern="1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7000" kern="1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5300" kern="100" baseline="0" dirty="0" err="1" smtClean="0">
                <a:solidFill>
                  <a:schemeClr val="tx2"/>
                </a:solidFill>
              </a:rPr>
              <a:t>Автокальк</a:t>
            </a:r>
            <a:r>
              <a:rPr lang="ru-RU" sz="5300" kern="100" baseline="0" dirty="0" smtClean="0">
                <a:solidFill>
                  <a:schemeClr val="tx2"/>
                </a:solidFill>
              </a:rPr>
              <a:t> – БАЭС–оценка</a:t>
            </a:r>
            <a:endParaRPr lang="en-US" sz="53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330927" y="5429252"/>
            <a:ext cx="3881034" cy="9492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ЗЕЛЕНСКИЙ </a:t>
            </a:r>
            <a:r>
              <a:rPr lang="ru-RU" dirty="0" err="1" smtClean="0"/>
              <a:t>артем</a:t>
            </a:r>
            <a:r>
              <a:rPr lang="ru-RU" dirty="0" smtClean="0"/>
              <a:t> </a:t>
            </a:r>
            <a:r>
              <a:rPr lang="ru-RU" dirty="0" err="1" smtClean="0"/>
              <a:t>николаевич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Дилер ЕВРОТАКС в РБ</a:t>
            </a:r>
            <a:endParaRPr lang="en-US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4509" y="5424355"/>
            <a:ext cx="4487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white"/>
                </a:solidFill>
                <a:latin typeface="Segoe Condensed"/>
                <a:ea typeface="+mn-ea"/>
                <a:cs typeface="+mn-cs"/>
              </a:rPr>
              <a:t>Интеграция с сервером национальных цен</a:t>
            </a:r>
            <a:endParaRPr lang="ru-RU" sz="2800" dirty="0">
              <a:solidFill>
                <a:prstClr val="white"/>
              </a:solidFill>
              <a:latin typeface="Segoe Condens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1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FF4C-247C-444C-BA97-9CD65C1ABFF2}" type="datetime1">
              <a:rPr lang="en-GB" smtClean="0"/>
              <a:pPr/>
              <a:t>23/01/2015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9831" y="2301809"/>
            <a:ext cx="4871030" cy="1799411"/>
          </a:xfrm>
        </p:spPr>
        <p:txBody>
          <a:bodyPr/>
          <a:lstStyle/>
          <a:p>
            <a:r>
              <a:rPr lang="pl-PL" dirty="0" smtClean="0"/>
              <a:t>EurotaxRepairEstimate (ERE G2G)  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ru-RU" dirty="0" smtClean="0"/>
              <a:t>нововведения </a:t>
            </a:r>
            <a:r>
              <a:rPr lang="pl-PL" dirty="0" smtClean="0"/>
              <a:t>2015</a:t>
            </a:r>
            <a:r>
              <a:rPr lang="ru-RU" dirty="0" smtClean="0"/>
              <a:t> года</a:t>
            </a:r>
            <a:endParaRPr lang="en-GB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0" y="3859850"/>
            <a:ext cx="4065619" cy="938463"/>
          </a:xfrm>
        </p:spPr>
        <p:txBody>
          <a:bodyPr/>
          <a:lstStyle/>
          <a:p>
            <a:endParaRPr lang="pl-PL" dirty="0"/>
          </a:p>
          <a:p>
            <a:r>
              <a:rPr lang="pl-PL" dirty="0" smtClean="0"/>
              <a:t>PIOTR GLOWACKI</a:t>
            </a:r>
          </a:p>
          <a:p>
            <a:r>
              <a:rPr lang="ru-RU" sz="1400" dirty="0" smtClean="0"/>
              <a:t>Менеджер по странам Восточной Европы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47521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ERE G2G: </a:t>
            </a:r>
            <a:r>
              <a:rPr lang="ru-RU" sz="2000" dirty="0" smtClean="0"/>
              <a:t>Графика</a:t>
            </a:r>
            <a:r>
              <a:rPr lang="pl-PL" sz="2000" dirty="0" smtClean="0"/>
              <a:t> </a:t>
            </a:r>
            <a:r>
              <a:rPr lang="ru-RU" sz="2000" dirty="0" smtClean="0"/>
              <a:t>2-го</a:t>
            </a:r>
            <a:r>
              <a:rPr lang="pl-PL" sz="2000" dirty="0" smtClean="0"/>
              <a:t> </a:t>
            </a:r>
            <a:r>
              <a:rPr lang="ru-RU" sz="2000" dirty="0" smtClean="0"/>
              <a:t>поколения</a:t>
            </a:r>
            <a:endParaRPr lang="en-US" sz="2000" dirty="0"/>
          </a:p>
        </p:txBody>
      </p:sp>
      <p:sp>
        <p:nvSpPr>
          <p:cNvPr id="4" name="Prostokąt 3"/>
          <p:cNvSpPr/>
          <p:nvPr/>
        </p:nvSpPr>
        <p:spPr>
          <a:xfrm>
            <a:off x="4493623" y="2360842"/>
            <a:ext cx="4164608" cy="28643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36000" bIns="36000" anchor="ctr" anchorCtr="0"/>
          <a:lstStyle/>
          <a:p>
            <a:pPr marL="177800" indent="-177800">
              <a:lnSpc>
                <a:spcPct val="90000"/>
              </a:lnSpc>
              <a:spcBef>
                <a:spcPts val="1000"/>
              </a:spcBef>
              <a:buSzPct val="70000"/>
              <a:buBlip>
                <a:blip r:embed="rId2"/>
              </a:buBlip>
            </a:pPr>
            <a:r>
              <a:rPr lang="en-US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ERE G2G </a:t>
            </a:r>
            <a:r>
              <a:rPr lang="ru-RU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внедрилась</a:t>
            </a:r>
            <a:r>
              <a:rPr lang="pl-PL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для стран Восточной Европы в</a:t>
            </a:r>
            <a:r>
              <a:rPr lang="pl-PL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 4</a:t>
            </a:r>
            <a:r>
              <a:rPr lang="ru-RU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 квартале</a:t>
            </a:r>
            <a:r>
              <a:rPr lang="pl-PL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 2013</a:t>
            </a:r>
            <a:endParaRPr lang="en-US" sz="1600" dirty="0" smtClean="0">
              <a:solidFill>
                <a:srgbClr val="005288"/>
              </a:solidFill>
              <a:latin typeface="+mn-lt"/>
              <a:ea typeface="+mn-ea"/>
              <a:cs typeface="+mn-cs"/>
            </a:endParaRPr>
          </a:p>
          <a:p>
            <a:pPr marL="177800" indent="-177800">
              <a:lnSpc>
                <a:spcPct val="90000"/>
              </a:lnSpc>
              <a:spcBef>
                <a:spcPts val="1000"/>
              </a:spcBef>
              <a:buSzPct val="70000"/>
              <a:buBlip>
                <a:blip r:embed="rId2"/>
              </a:buBlip>
            </a:pPr>
            <a:endParaRPr lang="en-US" sz="1600" dirty="0" smtClean="0">
              <a:solidFill>
                <a:srgbClr val="005288"/>
              </a:solidFill>
              <a:latin typeface="+mn-lt"/>
              <a:ea typeface="+mn-ea"/>
              <a:cs typeface="+mn-cs"/>
            </a:endParaRPr>
          </a:p>
          <a:p>
            <a:pPr marL="177800" indent="-177800">
              <a:lnSpc>
                <a:spcPct val="90000"/>
              </a:lnSpc>
              <a:spcBef>
                <a:spcPts val="1000"/>
              </a:spcBef>
              <a:buSzPct val="70000"/>
              <a:buBlip>
                <a:blip r:embed="rId2"/>
              </a:buBlip>
            </a:pPr>
            <a:r>
              <a:rPr lang="ru-RU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В начале</a:t>
            </a:r>
            <a:r>
              <a:rPr lang="pl-PL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 2015 </a:t>
            </a:r>
            <a:r>
              <a:rPr lang="ru-RU" sz="1600" dirty="0" err="1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Евротакс</a:t>
            </a:r>
            <a:r>
              <a:rPr lang="pl-PL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добавит</a:t>
            </a:r>
            <a:r>
              <a:rPr lang="pl-PL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важные отсутствующие модели </a:t>
            </a:r>
            <a:r>
              <a:rPr lang="pl-PL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635000" lvl="1" indent="-177800">
              <a:lnSpc>
                <a:spcPct val="90000"/>
              </a:lnSpc>
              <a:spcBef>
                <a:spcPts val="1000"/>
              </a:spcBef>
              <a:buSzPct val="70000"/>
              <a:buBlip>
                <a:blip r:embed="rId2"/>
              </a:buBlip>
            </a:pPr>
            <a:r>
              <a:rPr lang="pl-PL" sz="14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Chevrolet </a:t>
            </a:r>
            <a:r>
              <a:rPr lang="pl-PL" sz="1400" dirty="0" err="1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Cobalt</a:t>
            </a:r>
            <a:r>
              <a:rPr lang="pl-PL" sz="14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; Citroen C4 Sedan; Hyundai Solaris; Nissan </a:t>
            </a:r>
            <a:r>
              <a:rPr lang="pl-PL" sz="1400" dirty="0" err="1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Almera</a:t>
            </a:r>
            <a:r>
              <a:rPr lang="pl-PL" sz="14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 Classic; Nissan </a:t>
            </a:r>
            <a:r>
              <a:rPr lang="pl-PL" sz="1400" dirty="0" err="1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Teana</a:t>
            </a:r>
            <a:r>
              <a:rPr lang="pl-PL" sz="14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rPr>
              <a:t>; Peugeot 408; Toyota corolla Sedan; Toyota Camry’ VW Polo sedan; Kia Rio sedan; Opel Astra sedan; </a:t>
            </a:r>
          </a:p>
        </p:txBody>
      </p:sp>
      <p:sp>
        <p:nvSpPr>
          <p:cNvPr id="7" name="Pięciokąt 6"/>
          <p:cNvSpPr/>
          <p:nvPr/>
        </p:nvSpPr>
        <p:spPr>
          <a:xfrm>
            <a:off x="827315" y="1068616"/>
            <a:ext cx="7830916" cy="1158559"/>
          </a:xfrm>
          <a:prstGeom prst="homePlate">
            <a:avLst>
              <a:gd name="adj" fmla="val 40158"/>
            </a:avLst>
          </a:prstGeom>
          <a:solidFill>
            <a:srgbClr val="D1E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94102" y="1361502"/>
            <a:ext cx="1504950" cy="57150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G2G</a:t>
            </a:r>
            <a:endParaRPr lang="en-US" sz="1600" b="1" dirty="0"/>
          </a:p>
        </p:txBody>
      </p:sp>
      <p:grpSp>
        <p:nvGrpSpPr>
          <p:cNvPr id="9" name="Grupa 8"/>
          <p:cNvGrpSpPr/>
          <p:nvPr/>
        </p:nvGrpSpPr>
        <p:grpSpPr>
          <a:xfrm>
            <a:off x="94102" y="2360842"/>
            <a:ext cx="4216641" cy="2864301"/>
            <a:chOff x="3230002" y="2387629"/>
            <a:chExt cx="4572469" cy="3308962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002" y="5435804"/>
              <a:ext cx="4572469" cy="260787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9996" y="2387629"/>
              <a:ext cx="4562475" cy="3086100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1629995" y="1073637"/>
            <a:ext cx="6515100" cy="115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0663" indent="-220663" eaLnBrk="1" hangingPunct="1">
              <a:spcBef>
                <a:spcPts val="1000"/>
              </a:spcBef>
              <a:buSzPct val="70000"/>
              <a:buBlip>
                <a:blip r:embed="rId2"/>
              </a:buBlip>
              <a:defRPr lang="en-US" sz="2000" b="1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1pPr>
            <a:lvl2pPr marL="415925" lvl="1" indent="-193675" eaLnBrk="1" hangingPunct="1">
              <a:spcBef>
                <a:spcPts val="600"/>
              </a:spcBef>
              <a:buClr>
                <a:srgbClr val="00B0F0"/>
              </a:buClr>
              <a:buChar char="•"/>
              <a:defRPr lang="en-US" sz="18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2pPr>
            <a:lvl3pPr marL="563563" indent="-146050" eaLnBrk="1" hangingPunct="1">
              <a:spcBef>
                <a:spcPts val="600"/>
              </a:spcBef>
              <a:buClr>
                <a:srgbClr val="00B0F0"/>
              </a:buClr>
              <a:buChar char="•"/>
              <a:defRPr lang="en-US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3pPr>
            <a:lvl4pPr marL="701675" indent="-136525" eaLnBrk="1" hangingPunct="1">
              <a:spcBef>
                <a:spcPts val="600"/>
              </a:spcBef>
              <a:buClr>
                <a:srgbClr val="00B0F0"/>
              </a:buClr>
              <a:buChar char="•"/>
              <a:defRPr lang="en-US" sz="14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4pPr>
            <a:lvl5pPr marL="857250" indent="-147638" eaLnBrk="1" hangingPunct="1">
              <a:spcBef>
                <a:spcPts val="600"/>
              </a:spcBef>
              <a:buClr>
                <a:srgbClr val="00B0F0"/>
              </a:buClr>
              <a:buChar char="•"/>
              <a:defRPr lang="en-GB" sz="1200" dirty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5pPr>
            <a:lvl6pPr marL="1314450" indent="-147638" fontAlgn="base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latin typeface="+mn-lt"/>
                <a:ea typeface="+mn-ea"/>
                <a:cs typeface="+mn-cs"/>
              </a:defRPr>
            </a:lvl6pPr>
            <a:lvl7pPr marL="1771650" indent="-147638" fontAlgn="base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latin typeface="+mn-lt"/>
                <a:ea typeface="+mn-ea"/>
                <a:cs typeface="+mn-cs"/>
              </a:defRPr>
            </a:lvl7pPr>
            <a:lvl8pPr marL="2228850" indent="-147638" fontAlgn="base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latin typeface="+mn-lt"/>
                <a:ea typeface="+mn-ea"/>
                <a:cs typeface="+mn-cs"/>
              </a:defRPr>
            </a:lvl8pPr>
            <a:lvl9pPr marL="2686050" indent="-147638" fontAlgn="base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Мы сделали составление калькуляций искусством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81002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74343" y="1353343"/>
            <a:ext cx="2865757" cy="4423410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Графика 2-го поколения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(G2G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200" b="1" dirty="0" smtClean="0"/>
              <a:t>Меньше навигационных перемещений</a:t>
            </a:r>
            <a:endParaRPr lang="pl-PL" sz="1200" b="1" dirty="0" smtClean="0"/>
          </a:p>
          <a:p>
            <a:pPr lvl="0"/>
            <a:endParaRPr lang="pl-PL" sz="1200" b="1" dirty="0"/>
          </a:p>
          <a:p>
            <a:pPr lvl="0"/>
            <a:endParaRPr lang="pl-PL" sz="1200" b="1" dirty="0" smtClean="0"/>
          </a:p>
          <a:p>
            <a:pPr lvl="0"/>
            <a:r>
              <a:rPr lang="ru-RU" sz="1200" b="1" dirty="0" smtClean="0"/>
              <a:t>Улучшенная идентификация частей</a:t>
            </a:r>
            <a:endParaRPr lang="pl-PL" sz="1200" b="1" dirty="0" smtClean="0"/>
          </a:p>
          <a:p>
            <a:pPr lvl="0"/>
            <a:endParaRPr lang="pl-PL" sz="1200" b="1" dirty="0"/>
          </a:p>
          <a:p>
            <a:pPr lvl="0"/>
            <a:endParaRPr lang="pl-PL" sz="1200" b="1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функциональности</a:t>
            </a:r>
            <a:endParaRPr lang="es-ES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675" y="1346198"/>
            <a:ext cx="2595563" cy="2366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901" y="1448856"/>
            <a:ext cx="2767013" cy="23574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873" y="3620027"/>
            <a:ext cx="2833688" cy="2228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117" y="3713161"/>
            <a:ext cx="2966580" cy="2209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440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Интуитивная навигация</a:t>
            </a: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200" dirty="0" smtClean="0"/>
              <a:t>Доступ в любую зону ТС путем простого клика на соответствующую. Область в навигационной графике</a:t>
            </a:r>
            <a:r>
              <a:rPr lang="en-GB" sz="1200" dirty="0" smtClean="0"/>
              <a:t>.</a:t>
            </a:r>
            <a:endParaRPr lang="es-ES" sz="12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функциональности</a:t>
            </a:r>
            <a:endParaRPr lang="es-ES" dirty="0"/>
          </a:p>
        </p:txBody>
      </p:sp>
      <p:cxnSp>
        <p:nvCxnSpPr>
          <p:cNvPr id="7" name="6 Conector recto"/>
          <p:cNvCxnSpPr/>
          <p:nvPr/>
        </p:nvCxnSpPr>
        <p:spPr bwMode="auto">
          <a:xfrm flipH="1">
            <a:off x="2472267" y="3596101"/>
            <a:ext cx="3713261" cy="2339807"/>
          </a:xfrm>
          <a:prstGeom prst="line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9" r="6989"/>
          <a:stretch/>
        </p:blipFill>
        <p:spPr bwMode="auto">
          <a:xfrm>
            <a:off x="6485112" y="2218628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53" r="16553"/>
          <a:stretch/>
        </p:blipFill>
        <p:spPr bwMode="auto">
          <a:xfrm>
            <a:off x="5298671" y="2213441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9" r="10029"/>
          <a:stretch/>
        </p:blipFill>
        <p:spPr bwMode="auto">
          <a:xfrm>
            <a:off x="7690837" y="2218628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4" r="5134"/>
          <a:stretch/>
        </p:blipFill>
        <p:spPr bwMode="auto">
          <a:xfrm>
            <a:off x="1751215" y="2213441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4" r="6804"/>
          <a:stretch/>
        </p:blipFill>
        <p:spPr bwMode="auto">
          <a:xfrm>
            <a:off x="2929821" y="2213441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20" r="11920"/>
          <a:stretch/>
        </p:blipFill>
        <p:spPr bwMode="auto">
          <a:xfrm>
            <a:off x="4146373" y="2213441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8" r="13708"/>
          <a:stretch/>
        </p:blipFill>
        <p:spPr bwMode="auto">
          <a:xfrm>
            <a:off x="1751215" y="3478507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3" r="12533"/>
          <a:stretch/>
        </p:blipFill>
        <p:spPr bwMode="auto">
          <a:xfrm>
            <a:off x="5284814" y="3454004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46" r="19246"/>
          <a:stretch/>
        </p:blipFill>
        <p:spPr bwMode="auto">
          <a:xfrm>
            <a:off x="561843" y="3478507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95" r="9195"/>
          <a:stretch/>
        </p:blipFill>
        <p:spPr bwMode="auto">
          <a:xfrm>
            <a:off x="561843" y="4691248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9" name="Picture 1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83" r="20983"/>
          <a:stretch/>
        </p:blipFill>
        <p:spPr bwMode="auto">
          <a:xfrm>
            <a:off x="1756430" y="4691248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80" name="Picture 1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3" r="12453"/>
          <a:stretch/>
        </p:blipFill>
        <p:spPr bwMode="auto">
          <a:xfrm>
            <a:off x="7690837" y="4691248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81" name="Picture 17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8" r="17008"/>
          <a:stretch/>
        </p:blipFill>
        <p:spPr bwMode="auto">
          <a:xfrm>
            <a:off x="6485112" y="4691248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4" r="22854"/>
          <a:stretch/>
        </p:blipFill>
        <p:spPr bwMode="auto">
          <a:xfrm>
            <a:off x="5298671" y="4690096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83" name="Picture 19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" r="2676"/>
          <a:stretch/>
        </p:blipFill>
        <p:spPr bwMode="auto">
          <a:xfrm>
            <a:off x="6485112" y="3450844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84" name="Picture 20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12" r="17212"/>
          <a:stretch/>
        </p:blipFill>
        <p:spPr bwMode="auto">
          <a:xfrm>
            <a:off x="7690837" y="3454004"/>
            <a:ext cx="1080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603" y="2926706"/>
            <a:ext cx="3066436" cy="3208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7" name="26 Conector recto"/>
          <p:cNvCxnSpPr/>
          <p:nvPr/>
        </p:nvCxnSpPr>
        <p:spPr bwMode="auto">
          <a:xfrm>
            <a:off x="1219200" y="2756854"/>
            <a:ext cx="2250621" cy="1679679"/>
          </a:xfrm>
          <a:prstGeom prst="line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8" r="4908"/>
          <a:stretch/>
        </p:blipFill>
        <p:spPr bwMode="auto">
          <a:xfrm>
            <a:off x="499200" y="2156101"/>
            <a:ext cx="1440000" cy="144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5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600" b="1" dirty="0" smtClean="0"/>
              <a:t>Динамическое отображение частей</a:t>
            </a:r>
            <a:r>
              <a:rPr lang="en-GB" sz="1600" b="1" dirty="0" smtClean="0"/>
              <a:t>: </a:t>
            </a:r>
          </a:p>
          <a:p>
            <a:pPr lvl="0"/>
            <a:r>
              <a:rPr lang="ru-RU" sz="1600" dirty="0" smtClean="0"/>
              <a:t>Сравните визуальные отличия как меняется графика в зависимости от конфигурации ТС – возможно отображение только правильных вариантов установленных частей</a:t>
            </a:r>
            <a:r>
              <a:rPr lang="en-GB" sz="1600" dirty="0" smtClean="0"/>
              <a:t>.</a:t>
            </a:r>
            <a:endParaRPr lang="es-ES" sz="16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функциональности</a:t>
            </a:r>
            <a:endParaRPr lang="es-ES" dirty="0"/>
          </a:p>
        </p:txBody>
      </p:sp>
      <p:cxnSp>
        <p:nvCxnSpPr>
          <p:cNvPr id="7" name="6 Conector recto"/>
          <p:cNvCxnSpPr/>
          <p:nvPr/>
        </p:nvCxnSpPr>
        <p:spPr bwMode="auto">
          <a:xfrm flipH="1">
            <a:off x="2472267" y="3596101"/>
            <a:ext cx="3713261" cy="2339807"/>
          </a:xfrm>
          <a:prstGeom prst="line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241" y="2766368"/>
            <a:ext cx="3600000" cy="32853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633" y="2766368"/>
            <a:ext cx="3600000" cy="32776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 bwMode="auto">
          <a:xfrm>
            <a:off x="5274733" y="3725333"/>
            <a:ext cx="524934" cy="516467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6104466" y="4507770"/>
            <a:ext cx="524934" cy="516467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5660594" y="5266266"/>
            <a:ext cx="524934" cy="516467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1566332" y="5342466"/>
            <a:ext cx="524934" cy="516467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92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4718613" y="311505"/>
            <a:ext cx="4065619" cy="150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000"/>
              </a:spcBef>
              <a:spcAft>
                <a:spcPct val="0"/>
              </a:spcAft>
              <a:buSzPct val="70000"/>
              <a:buNone/>
              <a:defRPr lang="en-US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None/>
              <a:defRPr lang="en-US"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None/>
              <a:defRPr lang="en-US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None/>
              <a:defRPr lang="en-US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None/>
              <a:def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/>
              <a:t>EurotaxRepairEstimate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/>
              <a:t>(</a:t>
            </a:r>
            <a:r>
              <a:rPr lang="pl-PL" dirty="0"/>
              <a:t>ERE G2G) 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2015 ERE </a:t>
            </a:r>
            <a:r>
              <a:rPr lang="ru-RU" dirty="0" smtClean="0"/>
              <a:t>НОВОСТИ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4358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0979" y="1338133"/>
            <a:ext cx="4197531" cy="3152385"/>
          </a:xfrm>
        </p:spPr>
        <p:txBody>
          <a:bodyPr/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pl-PL" sz="2000" dirty="0" smtClean="0"/>
              <a:t>ERE </a:t>
            </a:r>
            <a:r>
              <a:rPr lang="ru-RU" sz="2000" dirty="0" smtClean="0"/>
              <a:t>фантом</a:t>
            </a:r>
            <a:r>
              <a:rPr lang="en-GB" sz="2000" dirty="0" smtClean="0"/>
              <a:t> </a:t>
            </a:r>
            <a:r>
              <a:rPr lang="ru-RU" sz="2000" dirty="0" smtClean="0"/>
              <a:t>ТС</a:t>
            </a:r>
            <a:r>
              <a:rPr lang="pl-PL" sz="2000" dirty="0" smtClean="0"/>
              <a:t>: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ERE </a:t>
            </a:r>
            <a:r>
              <a:rPr lang="ru-RU" sz="2000" dirty="0" smtClean="0"/>
              <a:t>фантом</a:t>
            </a:r>
            <a:r>
              <a:rPr lang="pl-PL" sz="2000" dirty="0" smtClean="0"/>
              <a:t> </a:t>
            </a:r>
            <a:r>
              <a:rPr lang="ru-RU" sz="2000" dirty="0" smtClean="0"/>
              <a:t>ГРУЗОВИКИ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ru-RU" sz="1400" dirty="0" smtClean="0">
                <a:solidFill>
                  <a:srgbClr val="FF0000"/>
                </a:solidFill>
              </a:rPr>
              <a:t>Присутствие в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dirty="0">
                <a:solidFill>
                  <a:srgbClr val="FF0000"/>
                </a:solidFill>
              </a:rPr>
              <a:t>ERE </a:t>
            </a:r>
            <a:r>
              <a:rPr lang="pl-PL" sz="1400" dirty="0" smtClean="0">
                <a:solidFill>
                  <a:srgbClr val="FF0000"/>
                </a:solidFill>
              </a:rPr>
              <a:t>1</a:t>
            </a:r>
            <a:r>
              <a:rPr lang="ru-RU" sz="1400" dirty="0" smtClean="0">
                <a:solidFill>
                  <a:srgbClr val="FF0000"/>
                </a:solidFill>
              </a:rPr>
              <a:t>-й квартал </a:t>
            </a:r>
            <a:r>
              <a:rPr lang="pl-PL" sz="1400" dirty="0" smtClean="0">
                <a:solidFill>
                  <a:srgbClr val="FF0000"/>
                </a:solidFill>
              </a:rPr>
              <a:t>2015</a:t>
            </a:r>
            <a:br>
              <a:rPr lang="pl-PL" sz="1400" dirty="0" smtClean="0">
                <a:solidFill>
                  <a:srgbClr val="FF0000"/>
                </a:solidFill>
              </a:rPr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ERE </a:t>
            </a:r>
            <a:r>
              <a:rPr lang="ru-RU" sz="2000" dirty="0" smtClean="0"/>
              <a:t>фантом</a:t>
            </a:r>
            <a:r>
              <a:rPr lang="pl-PL" sz="2000" dirty="0" smtClean="0"/>
              <a:t> </a:t>
            </a:r>
            <a:r>
              <a:rPr lang="ru-RU" sz="2000" dirty="0" smtClean="0"/>
              <a:t>Мотоциклы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ru-RU" sz="1400" dirty="0" smtClean="0">
                <a:solidFill>
                  <a:srgbClr val="FF0000"/>
                </a:solidFill>
              </a:rPr>
              <a:t>Присутствие в</a:t>
            </a:r>
            <a:r>
              <a:rPr lang="pl-PL" sz="1400" dirty="0" smtClean="0">
                <a:solidFill>
                  <a:srgbClr val="FF0000"/>
                </a:solidFill>
              </a:rPr>
              <a:t> ERE 3</a:t>
            </a:r>
            <a:r>
              <a:rPr lang="ru-RU" sz="1400" dirty="0" smtClean="0">
                <a:solidFill>
                  <a:srgbClr val="FF0000"/>
                </a:solidFill>
              </a:rPr>
              <a:t>-й квартал</a:t>
            </a:r>
            <a:r>
              <a:rPr lang="pl-PL" sz="1400" dirty="0" smtClean="0">
                <a:solidFill>
                  <a:srgbClr val="FF0000"/>
                </a:solidFill>
              </a:rPr>
              <a:t> 2015</a:t>
            </a: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>
                <a:solidFill>
                  <a:srgbClr val="FF0000"/>
                </a:solidFill>
              </a:rPr>
              <a:t/>
            </a:r>
            <a:br>
              <a:rPr lang="pl-PL" sz="2000" dirty="0">
                <a:solidFill>
                  <a:srgbClr val="FF0000"/>
                </a:solidFill>
              </a:rPr>
            </a:br>
            <a:r>
              <a:rPr lang="pl-PL" sz="2000" dirty="0" smtClean="0"/>
              <a:t>ERE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КАЧЕСТВЕННЫЕ УЛУЧШЕНИЯ</a:t>
            </a:r>
            <a:r>
              <a:rPr lang="pl-PL" sz="2000" dirty="0" smtClean="0"/>
              <a:t>:</a:t>
            </a:r>
            <a:br>
              <a:rPr lang="pl-PL" sz="2000" dirty="0" smtClean="0"/>
            </a:br>
            <a:r>
              <a:rPr lang="ru-RU" sz="2000" dirty="0" smtClean="0"/>
              <a:t>ПРОЕКТ «МЕЛКИЕ ЧАСТИ»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321855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32" y="267095"/>
            <a:ext cx="7272659" cy="936104"/>
          </a:xfrm>
        </p:spPr>
        <p:txBody>
          <a:bodyPr/>
          <a:lstStyle/>
          <a:p>
            <a:r>
              <a:rPr lang="pl-PL" dirty="0" smtClean="0"/>
              <a:t>ERE </a:t>
            </a:r>
            <a:r>
              <a:rPr lang="ru-RU" dirty="0" smtClean="0"/>
              <a:t>фантом</a:t>
            </a:r>
            <a:r>
              <a:rPr lang="pl-PL" dirty="0" smtClean="0"/>
              <a:t> </a:t>
            </a:r>
            <a:r>
              <a:rPr lang="ru-RU" dirty="0" smtClean="0"/>
              <a:t>ГРУЗОВЫЕ ТС</a:t>
            </a:r>
            <a:r>
              <a:rPr lang="pl-PL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присутствие</a:t>
            </a:r>
            <a:r>
              <a:rPr lang="pl-PL" dirty="0" smtClean="0"/>
              <a:t> </a:t>
            </a:r>
            <a:r>
              <a:rPr lang="ru-RU" dirty="0" smtClean="0"/>
              <a:t>в</a:t>
            </a:r>
            <a:r>
              <a:rPr lang="pl-PL" dirty="0" smtClean="0"/>
              <a:t> ERE </a:t>
            </a:r>
            <a:r>
              <a:rPr lang="ru-RU" dirty="0" smtClean="0"/>
              <a:t>в </a:t>
            </a:r>
            <a:r>
              <a:rPr lang="pl-PL" dirty="0" smtClean="0"/>
              <a:t>1</a:t>
            </a:r>
            <a:r>
              <a:rPr lang="ru-RU" dirty="0" smtClean="0"/>
              <a:t>-м</a:t>
            </a:r>
            <a:r>
              <a:rPr lang="pl-PL" dirty="0" smtClean="0"/>
              <a:t> </a:t>
            </a:r>
            <a:r>
              <a:rPr lang="ru-RU" dirty="0" smtClean="0"/>
              <a:t>квартале </a:t>
            </a:r>
            <a:r>
              <a:rPr lang="pl-PL" dirty="0" smtClean="0"/>
              <a:t>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8083" y="1203199"/>
            <a:ext cx="8564578" cy="4032143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188" y="1553058"/>
            <a:ext cx="3669531" cy="3661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7 Conector recto de flecha"/>
          <p:cNvCxnSpPr/>
          <p:nvPr/>
        </p:nvCxnSpPr>
        <p:spPr bwMode="auto">
          <a:xfrm flipH="1" flipV="1">
            <a:off x="3592864" y="1011504"/>
            <a:ext cx="1675051" cy="385317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" name="2059 Grupo"/>
          <p:cNvGrpSpPr/>
          <p:nvPr/>
        </p:nvGrpSpPr>
        <p:grpSpPr>
          <a:xfrm>
            <a:off x="474692" y="1096447"/>
            <a:ext cx="2899687" cy="911967"/>
            <a:chOff x="474692" y="1096447"/>
            <a:chExt cx="2899687" cy="911967"/>
          </a:xfrm>
        </p:grpSpPr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92" y="1096447"/>
              <a:ext cx="1416098" cy="9119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6" name="14 Conector recto de flecha"/>
            <p:cNvCxnSpPr/>
            <p:nvPr/>
          </p:nvCxnSpPr>
          <p:spPr bwMode="auto">
            <a:xfrm flipH="1" flipV="1">
              <a:off x="1375294" y="1485368"/>
              <a:ext cx="1999085" cy="408168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2060 Grupo"/>
          <p:cNvGrpSpPr/>
          <p:nvPr/>
        </p:nvGrpSpPr>
        <p:grpSpPr>
          <a:xfrm>
            <a:off x="474692" y="2097161"/>
            <a:ext cx="3805995" cy="912908"/>
            <a:chOff x="474692" y="2097161"/>
            <a:chExt cx="3805995" cy="912908"/>
          </a:xfrm>
        </p:grpSpPr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92" y="2097161"/>
              <a:ext cx="1416098" cy="9129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44 Conector recto de flecha"/>
            <p:cNvCxnSpPr/>
            <p:nvPr/>
          </p:nvCxnSpPr>
          <p:spPr bwMode="auto">
            <a:xfrm flipH="1" flipV="1">
              <a:off x="1375295" y="2603492"/>
              <a:ext cx="2905392" cy="204084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2061 Grupo"/>
          <p:cNvGrpSpPr/>
          <p:nvPr/>
        </p:nvGrpSpPr>
        <p:grpSpPr>
          <a:xfrm>
            <a:off x="474692" y="3106729"/>
            <a:ext cx="2899687" cy="907612"/>
            <a:chOff x="474692" y="3106729"/>
            <a:chExt cx="2899687" cy="907612"/>
          </a:xfrm>
        </p:grpSpPr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92" y="3106729"/>
              <a:ext cx="1416098" cy="907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2" name="46 Conector recto de flecha"/>
            <p:cNvCxnSpPr/>
            <p:nvPr/>
          </p:nvCxnSpPr>
          <p:spPr bwMode="auto">
            <a:xfrm flipH="1">
              <a:off x="1371073" y="3153673"/>
              <a:ext cx="2003306" cy="541926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2062 Grupo"/>
          <p:cNvGrpSpPr/>
          <p:nvPr/>
        </p:nvGrpSpPr>
        <p:grpSpPr>
          <a:xfrm>
            <a:off x="474692" y="4014341"/>
            <a:ext cx="3538958" cy="1013199"/>
            <a:chOff x="474692" y="4014341"/>
            <a:chExt cx="3538958" cy="1013199"/>
          </a:xfrm>
        </p:grpSpPr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92" y="4115083"/>
              <a:ext cx="1416101" cy="9124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5" name="48 Conector recto de flecha"/>
            <p:cNvCxnSpPr/>
            <p:nvPr/>
          </p:nvCxnSpPr>
          <p:spPr bwMode="auto">
            <a:xfrm flipH="1">
              <a:off x="1602847" y="4014341"/>
              <a:ext cx="2410803" cy="401991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2063 Grupo"/>
          <p:cNvGrpSpPr/>
          <p:nvPr/>
        </p:nvGrpSpPr>
        <p:grpSpPr>
          <a:xfrm>
            <a:off x="474692" y="4576799"/>
            <a:ext cx="2809845" cy="1478928"/>
            <a:chOff x="474692" y="4576799"/>
            <a:chExt cx="2809845" cy="1478928"/>
          </a:xfrm>
        </p:grpSpPr>
        <p:pic>
          <p:nvPicPr>
            <p:cNvPr id="27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92" y="5143998"/>
              <a:ext cx="1416099" cy="9117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8" name="54 Conector recto de flecha"/>
            <p:cNvCxnSpPr/>
            <p:nvPr/>
          </p:nvCxnSpPr>
          <p:spPr bwMode="auto">
            <a:xfrm flipH="1">
              <a:off x="1682626" y="4576799"/>
              <a:ext cx="1601911" cy="804378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2064 Grupo"/>
          <p:cNvGrpSpPr/>
          <p:nvPr/>
        </p:nvGrpSpPr>
        <p:grpSpPr>
          <a:xfrm>
            <a:off x="4805209" y="193297"/>
            <a:ext cx="4021738" cy="2189927"/>
            <a:chOff x="4806669" y="253868"/>
            <a:chExt cx="4021738" cy="2189927"/>
          </a:xfrm>
        </p:grpSpPr>
        <p:pic>
          <p:nvPicPr>
            <p:cNvPr id="30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308" y="253868"/>
              <a:ext cx="1416099" cy="915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1" name="58 Conector recto de flecha"/>
            <p:cNvCxnSpPr/>
            <p:nvPr/>
          </p:nvCxnSpPr>
          <p:spPr bwMode="auto">
            <a:xfrm flipV="1">
              <a:off x="4806669" y="911725"/>
              <a:ext cx="2777743" cy="1532070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2065 Grupo"/>
          <p:cNvGrpSpPr/>
          <p:nvPr/>
        </p:nvGrpSpPr>
        <p:grpSpPr>
          <a:xfrm>
            <a:off x="5118100" y="1249277"/>
            <a:ext cx="3710310" cy="1760792"/>
            <a:chOff x="5118100" y="1249277"/>
            <a:chExt cx="3710310" cy="1760792"/>
          </a:xfrm>
        </p:grpSpPr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312" y="1249277"/>
              <a:ext cx="1416098" cy="909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4" name="61 Conector recto de flecha"/>
            <p:cNvCxnSpPr/>
            <p:nvPr/>
          </p:nvCxnSpPr>
          <p:spPr bwMode="auto">
            <a:xfrm flipV="1">
              <a:off x="5118100" y="1589235"/>
              <a:ext cx="2605490" cy="1420834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2069 Grupo"/>
          <p:cNvGrpSpPr/>
          <p:nvPr/>
        </p:nvGrpSpPr>
        <p:grpSpPr>
          <a:xfrm>
            <a:off x="4806669" y="4247761"/>
            <a:ext cx="4021741" cy="912996"/>
            <a:chOff x="4806669" y="4247761"/>
            <a:chExt cx="4021741" cy="912996"/>
          </a:xfrm>
        </p:grpSpPr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309" y="4247761"/>
              <a:ext cx="1416101" cy="9129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7" name="63 Conector recto de flecha"/>
            <p:cNvCxnSpPr/>
            <p:nvPr/>
          </p:nvCxnSpPr>
          <p:spPr bwMode="auto">
            <a:xfrm>
              <a:off x="4806669" y="4576799"/>
              <a:ext cx="3047294" cy="191303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2068 Grupo"/>
          <p:cNvGrpSpPr/>
          <p:nvPr/>
        </p:nvGrpSpPr>
        <p:grpSpPr>
          <a:xfrm>
            <a:off x="5514871" y="3250257"/>
            <a:ext cx="3313536" cy="913379"/>
            <a:chOff x="5514871" y="3250257"/>
            <a:chExt cx="3313536" cy="913379"/>
          </a:xfrm>
        </p:grpSpPr>
        <p:pic>
          <p:nvPicPr>
            <p:cNvPr id="39" name="Picture 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308" y="3250257"/>
              <a:ext cx="1416099" cy="913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40" name="71 Conector recto de flecha"/>
            <p:cNvCxnSpPr/>
            <p:nvPr/>
          </p:nvCxnSpPr>
          <p:spPr bwMode="auto">
            <a:xfrm flipV="1">
              <a:off x="5514871" y="3739187"/>
              <a:ext cx="2605490" cy="375896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2070 Grupo"/>
          <p:cNvGrpSpPr/>
          <p:nvPr/>
        </p:nvGrpSpPr>
        <p:grpSpPr>
          <a:xfrm>
            <a:off x="4013650" y="4672450"/>
            <a:ext cx="4814757" cy="1480576"/>
            <a:chOff x="4013650" y="4672450"/>
            <a:chExt cx="4814757" cy="1480576"/>
          </a:xfrm>
        </p:grpSpPr>
        <p:pic>
          <p:nvPicPr>
            <p:cNvPr id="42" name="Picture 2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306" y="5239048"/>
              <a:ext cx="1416101" cy="9139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43" name="74 Conector recto de flecha"/>
            <p:cNvCxnSpPr/>
            <p:nvPr/>
          </p:nvCxnSpPr>
          <p:spPr bwMode="auto">
            <a:xfrm>
              <a:off x="4013650" y="4672450"/>
              <a:ext cx="3840313" cy="804378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2067 Grupo"/>
          <p:cNvGrpSpPr/>
          <p:nvPr/>
        </p:nvGrpSpPr>
        <p:grpSpPr>
          <a:xfrm>
            <a:off x="4733841" y="2247674"/>
            <a:ext cx="4094564" cy="1596043"/>
            <a:chOff x="4733841" y="2247674"/>
            <a:chExt cx="4094564" cy="1596043"/>
          </a:xfrm>
        </p:grpSpPr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306" y="2247674"/>
              <a:ext cx="1416099" cy="905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46" name="83 Conector recto de flecha"/>
            <p:cNvCxnSpPr/>
            <p:nvPr/>
          </p:nvCxnSpPr>
          <p:spPr bwMode="auto">
            <a:xfrm flipV="1">
              <a:off x="4733841" y="2589806"/>
              <a:ext cx="3139564" cy="1253911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403646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49" y="267095"/>
            <a:ext cx="7190055" cy="936104"/>
          </a:xfrm>
        </p:spPr>
        <p:txBody>
          <a:bodyPr/>
          <a:lstStyle/>
          <a:p>
            <a:r>
              <a:rPr lang="pl-PL" dirty="0"/>
              <a:t>ERE </a:t>
            </a:r>
            <a:r>
              <a:rPr lang="ru-RU" dirty="0" smtClean="0"/>
              <a:t>фантом МОТОЦИКЛЫ</a:t>
            </a:r>
            <a:r>
              <a:rPr lang="pl-PL" dirty="0" smtClean="0"/>
              <a:t>: </a:t>
            </a:r>
            <a:r>
              <a:rPr lang="ru-RU" dirty="0" smtClean="0"/>
              <a:t>присутствие</a:t>
            </a:r>
            <a:r>
              <a:rPr lang="pl-PL" dirty="0" smtClean="0"/>
              <a:t> </a:t>
            </a:r>
            <a:r>
              <a:rPr lang="ru-RU" dirty="0" smtClean="0"/>
              <a:t>в</a:t>
            </a:r>
            <a:r>
              <a:rPr lang="pl-PL" dirty="0" smtClean="0"/>
              <a:t> </a:t>
            </a:r>
            <a:r>
              <a:rPr lang="pl-PL" dirty="0"/>
              <a:t>ERE </a:t>
            </a:r>
            <a:r>
              <a:rPr lang="ru-RU" dirty="0" smtClean="0"/>
              <a:t>в конце</a:t>
            </a:r>
            <a:r>
              <a:rPr lang="pl-PL" dirty="0" smtClean="0"/>
              <a:t> 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8083" y="1203199"/>
            <a:ext cx="8564578" cy="4032143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89611" y="416191"/>
            <a:ext cx="8067675" cy="59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9144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1371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18288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endParaRPr lang="en-US" kern="0" dirty="0" smtClean="0"/>
          </a:p>
        </p:txBody>
      </p:sp>
      <p:cxnSp>
        <p:nvCxnSpPr>
          <p:cNvPr id="5" name="7 Conector recto de flecha"/>
          <p:cNvCxnSpPr/>
          <p:nvPr/>
        </p:nvCxnSpPr>
        <p:spPr bwMode="auto">
          <a:xfrm flipH="1" flipV="1">
            <a:off x="3592864" y="1011504"/>
            <a:ext cx="1675051" cy="385317"/>
          </a:xfrm>
          <a:prstGeom prst="straightConnector1">
            <a:avLst/>
          </a:prstGeom>
          <a:solidFill>
            <a:schemeClr val="accent1">
              <a:alpha val="25000"/>
            </a:scheme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686" y="1946135"/>
            <a:ext cx="3839405" cy="3002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2 Grupo"/>
          <p:cNvGrpSpPr/>
          <p:nvPr/>
        </p:nvGrpSpPr>
        <p:grpSpPr>
          <a:xfrm>
            <a:off x="291314" y="1335187"/>
            <a:ext cx="4139075" cy="1319000"/>
            <a:chOff x="291314" y="1335187"/>
            <a:chExt cx="4139075" cy="1319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14" y="1335187"/>
              <a:ext cx="1892459" cy="12218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14 Conector recto de flecha"/>
            <p:cNvCxnSpPr/>
            <p:nvPr/>
          </p:nvCxnSpPr>
          <p:spPr bwMode="auto">
            <a:xfrm flipH="1" flipV="1">
              <a:off x="1371073" y="2246019"/>
              <a:ext cx="3059316" cy="408168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3 Grupo"/>
          <p:cNvGrpSpPr/>
          <p:nvPr/>
        </p:nvGrpSpPr>
        <p:grpSpPr>
          <a:xfrm>
            <a:off x="291315" y="4020802"/>
            <a:ext cx="3139708" cy="1530831"/>
            <a:chOff x="291315" y="4020802"/>
            <a:chExt cx="3139708" cy="15308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15" y="4332667"/>
              <a:ext cx="1892458" cy="12189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" name="17 Conector recto de flecha"/>
            <p:cNvCxnSpPr/>
            <p:nvPr/>
          </p:nvCxnSpPr>
          <p:spPr bwMode="auto">
            <a:xfrm flipH="1">
              <a:off x="1549098" y="4020802"/>
              <a:ext cx="1881925" cy="1053837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6 Grupo"/>
          <p:cNvGrpSpPr/>
          <p:nvPr/>
        </p:nvGrpSpPr>
        <p:grpSpPr>
          <a:xfrm>
            <a:off x="5442043" y="931953"/>
            <a:ext cx="3268031" cy="2337790"/>
            <a:chOff x="5442043" y="931953"/>
            <a:chExt cx="3268031" cy="233779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616" y="931953"/>
              <a:ext cx="1892458" cy="12169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5" name="71 Conector recto de flecha"/>
            <p:cNvCxnSpPr/>
            <p:nvPr/>
          </p:nvCxnSpPr>
          <p:spPr bwMode="auto">
            <a:xfrm flipV="1">
              <a:off x="5442043" y="1946135"/>
              <a:ext cx="2245391" cy="1323608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10 Grupo"/>
          <p:cNvGrpSpPr/>
          <p:nvPr/>
        </p:nvGrpSpPr>
        <p:grpSpPr>
          <a:xfrm>
            <a:off x="4523449" y="4020802"/>
            <a:ext cx="4170356" cy="1963381"/>
            <a:chOff x="4523449" y="4020802"/>
            <a:chExt cx="4170356" cy="196338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192" y="4775264"/>
              <a:ext cx="1881613" cy="12089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8" name="74 Conector recto de flecha"/>
            <p:cNvCxnSpPr/>
            <p:nvPr/>
          </p:nvCxnSpPr>
          <p:spPr bwMode="auto">
            <a:xfrm>
              <a:off x="4523449" y="4020802"/>
              <a:ext cx="2589450" cy="1198561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9 Grupo"/>
          <p:cNvGrpSpPr/>
          <p:nvPr/>
        </p:nvGrpSpPr>
        <p:grpSpPr>
          <a:xfrm>
            <a:off x="4826444" y="2996693"/>
            <a:ext cx="3867360" cy="1215216"/>
            <a:chOff x="4826444" y="2996693"/>
            <a:chExt cx="3867360" cy="121521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191" y="2996693"/>
              <a:ext cx="1881613" cy="12152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1" name="63 Conector recto de flecha"/>
            <p:cNvCxnSpPr/>
            <p:nvPr/>
          </p:nvCxnSpPr>
          <p:spPr bwMode="auto">
            <a:xfrm>
              <a:off x="4826444" y="3508650"/>
              <a:ext cx="2286455" cy="191303"/>
            </a:xfrm>
            <a:prstGeom prst="straightConnector1">
              <a:avLst/>
            </a:prstGeom>
            <a:solidFill>
              <a:schemeClr val="accent1">
                <a:alpha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140875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5266" y="351304"/>
            <a:ext cx="4197531" cy="1817129"/>
          </a:xfrm>
        </p:spPr>
        <p:txBody>
          <a:bodyPr/>
          <a:lstStyle/>
          <a:p>
            <a:r>
              <a:rPr lang="pl-PL" sz="2000" dirty="0"/>
              <a:t>ERE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КАЧЕСТВЕННЫЕ УЛУЧШЕНИЯ</a:t>
            </a:r>
            <a:r>
              <a:rPr lang="pl-PL" sz="2000" dirty="0" smtClean="0"/>
              <a:t>: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ru-RU" sz="2000" dirty="0"/>
              <a:t>Проект «МЕЛКИЕ ЧАСТИ»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37694" y="1942015"/>
            <a:ext cx="3795974" cy="1203960"/>
          </a:xfrm>
        </p:spPr>
        <p:txBody>
          <a:bodyPr/>
          <a:lstStyle/>
          <a:p>
            <a:endParaRPr lang="en-US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08023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82550"/>
            <a:ext cx="7189788" cy="93662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факте обращения к СНЦ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Marcador de contenido"/>
          <p:cNvSpPr txBox="1">
            <a:spLocks/>
          </p:cNvSpPr>
          <p:nvPr/>
        </p:nvSpPr>
        <p:spPr bwMode="auto">
          <a:xfrm>
            <a:off x="474343" y="1353344"/>
            <a:ext cx="7737840" cy="8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1000"/>
              </a:spcBef>
              <a:spcAft>
                <a:spcPct val="0"/>
              </a:spcAft>
              <a:buSzPct val="70000"/>
              <a:buBlip>
                <a:blip r:embed="rId2"/>
              </a:buBlip>
              <a:defRPr lang="en-US" sz="20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1pPr>
            <a:lvl2pPr marL="415925" indent="-1936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8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2pPr>
            <a:lvl3pPr marL="563563" indent="-146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3pPr>
            <a:lvl4pPr marL="701675" indent="-1365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4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4pPr>
            <a:lvl5pPr marL="857250" indent="-1476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GB" sz="1200" dirty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5pPr>
            <a:lvl6pPr marL="13144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16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88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60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663" marR="0" lvl="0" indent="-220663" algn="just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ОПК добавлен контрольный индикатор, отображающий информацию о том, производилось ли по калькуляции обращение к серверу национальных цен или не производилось. Если горит красный квадрат, а также если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ЗЧ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коэф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при обращении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равен 0, то обращение к серверу не производилось.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3" y="3614056"/>
            <a:ext cx="3742997" cy="2645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007" y="3210557"/>
            <a:ext cx="1716522" cy="1277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650" y="5007430"/>
            <a:ext cx="2869007" cy="77954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endCxn id="8" idx="1"/>
          </p:cNvCxnSpPr>
          <p:nvPr/>
        </p:nvCxnSpPr>
        <p:spPr>
          <a:xfrm flipV="1">
            <a:off x="3405051" y="5397202"/>
            <a:ext cx="1812599" cy="52738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393371" y="4032069"/>
            <a:ext cx="4911636" cy="1985554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" name="Прямоугольник 2"/>
          <p:cNvSpPr/>
          <p:nvPr/>
        </p:nvSpPr>
        <p:spPr>
          <a:xfrm>
            <a:off x="2654276" y="6538860"/>
            <a:ext cx="3775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latin typeface="Arial" panose="020B0604020202020204"/>
              </a:rPr>
              <a:t>Докладчик: Зеленский А.Н. (дилер </a:t>
            </a:r>
            <a:r>
              <a:rPr lang="ru-RU" sz="1200" kern="0" dirty="0" err="1" smtClean="0">
                <a:latin typeface="Arial" panose="020B0604020202020204"/>
              </a:rPr>
              <a:t>Евротакс</a:t>
            </a:r>
            <a:r>
              <a:rPr lang="ru-RU" sz="1200" kern="0" dirty="0" smtClean="0">
                <a:latin typeface="Arial" panose="020B0604020202020204"/>
              </a:rPr>
              <a:t> в РБ)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86944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918" y="1058545"/>
            <a:ext cx="3584694" cy="27113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6886" y="59259"/>
            <a:ext cx="7190055" cy="936104"/>
          </a:xfrm>
        </p:spPr>
        <p:txBody>
          <a:bodyPr/>
          <a:lstStyle/>
          <a:p>
            <a:r>
              <a:rPr lang="ru-RU" sz="2000" dirty="0"/>
              <a:t>Проект «МЕЛКИЕ ЧАСТИ»</a:t>
            </a:r>
            <a:r>
              <a:rPr lang="en-US" sz="2000" dirty="0" smtClean="0"/>
              <a:t> (Citroen C3 2013) </a:t>
            </a:r>
            <a:endParaRPr lang="en-GB" sz="2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77" y="1987649"/>
            <a:ext cx="1214437" cy="1433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630" y="3524033"/>
            <a:ext cx="1494012" cy="1357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90" y="3512105"/>
            <a:ext cx="1494012" cy="1381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458" y="2013809"/>
            <a:ext cx="1468355" cy="1381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739" y="4999513"/>
            <a:ext cx="1999126" cy="1155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21 Flecha curvada hacia abajo"/>
          <p:cNvSpPr/>
          <p:nvPr/>
        </p:nvSpPr>
        <p:spPr>
          <a:xfrm rot="21010745">
            <a:off x="2653508" y="1167324"/>
            <a:ext cx="2473308" cy="94514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918" y="3864855"/>
            <a:ext cx="3584694" cy="23863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 flipH="1">
            <a:off x="4919112" y="3978612"/>
            <a:ext cx="383617" cy="71437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6158235" y="5062031"/>
            <a:ext cx="299715" cy="163545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6196013" y="4544057"/>
            <a:ext cx="314325" cy="17859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H="1" flipV="1">
            <a:off x="5619992" y="3358990"/>
            <a:ext cx="224548" cy="23003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H="1" flipV="1">
            <a:off x="6044807" y="3055832"/>
            <a:ext cx="263285" cy="1902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V="1">
            <a:off x="7282064" y="3072515"/>
            <a:ext cx="238876" cy="12537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H="1">
            <a:off x="7851781" y="1398518"/>
            <a:ext cx="113428" cy="358637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H="1">
            <a:off x="5075871" y="2061467"/>
            <a:ext cx="226858" cy="255013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597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1944" y="1984613"/>
            <a:ext cx="2491048" cy="17662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344" y="4072616"/>
            <a:ext cx="3238500" cy="19384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6886" y="59259"/>
            <a:ext cx="7190055" cy="936104"/>
          </a:xfrm>
        </p:spPr>
        <p:txBody>
          <a:bodyPr/>
          <a:lstStyle/>
          <a:p>
            <a:r>
              <a:rPr lang="ru-RU" sz="2000" dirty="0"/>
              <a:t>Проект «МЕЛКИЕ ЧАСТИ»</a:t>
            </a:r>
            <a:r>
              <a:rPr lang="en-US" sz="2000" dirty="0" smtClean="0"/>
              <a:t> </a:t>
            </a:r>
            <a:r>
              <a:rPr lang="en-US" sz="2000" dirty="0"/>
              <a:t>(Citroen C3 2013) </a:t>
            </a:r>
            <a:endParaRPr lang="en-GB" sz="2200" dirty="0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38" y="1412305"/>
            <a:ext cx="1310114" cy="134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21 Flecha curvada hacia abajo"/>
          <p:cNvSpPr/>
          <p:nvPr/>
        </p:nvSpPr>
        <p:spPr>
          <a:xfrm rot="21010745">
            <a:off x="3119200" y="1457792"/>
            <a:ext cx="2473308" cy="94514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1644" y="1412305"/>
            <a:ext cx="1374069" cy="134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67726"/>
            <a:ext cx="1593833" cy="1805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133" y="2867934"/>
            <a:ext cx="1774399" cy="1805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3" name="32 Conector recto de flecha"/>
          <p:cNvCxnSpPr/>
          <p:nvPr/>
        </p:nvCxnSpPr>
        <p:spPr>
          <a:xfrm>
            <a:off x="5367496" y="2501900"/>
            <a:ext cx="176054" cy="317501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5121592" y="2660650"/>
            <a:ext cx="49054" cy="32094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V="1">
            <a:off x="6195560" y="3016250"/>
            <a:ext cx="98108" cy="31115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flipV="1">
            <a:off x="6244614" y="3378200"/>
            <a:ext cx="98108" cy="31115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V="1">
            <a:off x="5314950" y="3524250"/>
            <a:ext cx="340043" cy="155575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>
            <a:off x="7509761" y="5041853"/>
            <a:ext cx="262639" cy="139747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133" y="4762499"/>
            <a:ext cx="1287830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363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6886" y="59259"/>
            <a:ext cx="7190055" cy="936104"/>
          </a:xfrm>
        </p:spPr>
        <p:txBody>
          <a:bodyPr/>
          <a:lstStyle/>
          <a:p>
            <a:r>
              <a:rPr lang="ru-RU" sz="2000" dirty="0" smtClean="0"/>
              <a:t>Проект «МЕЛКИЕ ЧАСТИ»</a:t>
            </a:r>
            <a:r>
              <a:rPr lang="en-US" sz="2000" dirty="0" smtClean="0"/>
              <a:t> </a:t>
            </a:r>
            <a:r>
              <a:rPr lang="en-US" sz="2000" dirty="0"/>
              <a:t>(Citroen C3 2013) </a:t>
            </a:r>
            <a:endParaRPr lang="en-GB" sz="22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27" y="2005405"/>
            <a:ext cx="1753862" cy="1823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0" y="4199851"/>
            <a:ext cx="1992620" cy="1540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21 Flecha curvada hacia abajo"/>
          <p:cNvSpPr/>
          <p:nvPr/>
        </p:nvSpPr>
        <p:spPr>
          <a:xfrm rot="21010745">
            <a:off x="2161444" y="1675682"/>
            <a:ext cx="3108386" cy="821138"/>
          </a:xfrm>
          <a:prstGeom prst="curvedDownArrow">
            <a:avLst>
              <a:gd name="adj1" fmla="val 25000"/>
              <a:gd name="adj2" fmla="val 50000"/>
              <a:gd name="adj3" fmla="val 262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296776"/>
            <a:ext cx="1787525" cy="1380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850" y="2917105"/>
            <a:ext cx="2876550" cy="22665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670" y="4755186"/>
            <a:ext cx="2710468" cy="15443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9" name="28 Conector recto de flecha"/>
          <p:cNvCxnSpPr/>
          <p:nvPr/>
        </p:nvCxnSpPr>
        <p:spPr>
          <a:xfrm flipV="1">
            <a:off x="6446996" y="5281390"/>
            <a:ext cx="98108" cy="31115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311" y="1101905"/>
            <a:ext cx="2710605" cy="21948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7" name="26 Conector recto de flecha"/>
          <p:cNvCxnSpPr/>
          <p:nvPr/>
        </p:nvCxnSpPr>
        <p:spPr>
          <a:xfrm flipH="1" flipV="1">
            <a:off x="6610350" y="2605955"/>
            <a:ext cx="203200" cy="31115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4864100" y="4477037"/>
            <a:ext cx="0" cy="35463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5524500" y="4970240"/>
            <a:ext cx="200025" cy="40821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811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9086" y="1120851"/>
            <a:ext cx="4197531" cy="620864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СПАСИБО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37694" y="1942015"/>
            <a:ext cx="3795974" cy="1203960"/>
          </a:xfrm>
        </p:spPr>
        <p:txBody>
          <a:bodyPr/>
          <a:lstStyle/>
          <a:p>
            <a:r>
              <a:rPr lang="ru-RU" sz="2200" b="1" dirty="0" smtClean="0"/>
              <a:t>ВОПРОСЫ</a:t>
            </a:r>
            <a:r>
              <a:rPr lang="pl-PL" sz="2200" b="1" dirty="0" smtClean="0"/>
              <a:t> ?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89825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82550"/>
            <a:ext cx="7189788" cy="93662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факте обращения к СНЦ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474343" y="1353344"/>
            <a:ext cx="7737840" cy="8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1000"/>
              </a:spcBef>
              <a:spcAft>
                <a:spcPct val="0"/>
              </a:spcAft>
              <a:buSzPct val="70000"/>
              <a:buBlip>
                <a:blip r:embed="rId2"/>
              </a:buBlip>
              <a:defRPr lang="en-US" sz="20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1pPr>
            <a:lvl2pPr marL="415925" indent="-1936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8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2pPr>
            <a:lvl3pPr marL="563563" indent="-146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3pPr>
            <a:lvl4pPr marL="701675" indent="-1365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4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4pPr>
            <a:lvl5pPr marL="857250" indent="-1476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GB" sz="1200" dirty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5pPr>
            <a:lvl6pPr marL="13144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16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88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60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663" marR="0" lvl="0" indent="-220663" algn="just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Если красного квадрата нет и рядом с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ЗЧкоэф при обращении к серверу национальных цен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появилось значение коэффициента, это значит, что производилось обращение к серверу национальных цен. Причём рядом с ЗЧкоэф отображается последний коэффициент, с которым было произведено обращение к серверу национальных цен.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47" y="4474289"/>
            <a:ext cx="5943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730" y="3435032"/>
            <a:ext cx="3169777" cy="78862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6078583" y="4010547"/>
            <a:ext cx="873122" cy="1628503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Прямоугольник 9"/>
          <p:cNvSpPr/>
          <p:nvPr/>
        </p:nvSpPr>
        <p:spPr>
          <a:xfrm>
            <a:off x="2654276" y="6538860"/>
            <a:ext cx="3775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latin typeface="Arial" panose="020B0604020202020204"/>
              </a:rPr>
              <a:t>Докладчик: Зеленский А.Н. (дилер </a:t>
            </a:r>
            <a:r>
              <a:rPr lang="ru-RU" sz="1200" kern="0" dirty="0" err="1" smtClean="0">
                <a:latin typeface="Arial" panose="020B0604020202020204"/>
              </a:rPr>
              <a:t>Евротакс</a:t>
            </a:r>
            <a:r>
              <a:rPr lang="ru-RU" sz="1200" kern="0" dirty="0" smtClean="0">
                <a:latin typeface="Arial" panose="020B0604020202020204"/>
              </a:rPr>
              <a:t> в РБ)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1478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82550"/>
            <a:ext cx="8020594" cy="93662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о наличии информации на СНЦ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 bwMode="auto">
          <a:xfrm>
            <a:off x="474343" y="1353344"/>
            <a:ext cx="7737840" cy="8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1000"/>
              </a:spcBef>
              <a:spcAft>
                <a:spcPct val="0"/>
              </a:spcAft>
              <a:buSzPct val="70000"/>
              <a:buBlip>
                <a:blip r:embed="rId2"/>
              </a:buBlip>
              <a:defRPr lang="en-US" sz="20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1pPr>
            <a:lvl2pPr marL="415925" indent="-1936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8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2pPr>
            <a:lvl3pPr marL="563563" indent="-146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3pPr>
            <a:lvl4pPr marL="701675" indent="-1365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4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4pPr>
            <a:lvl5pPr marL="857250" indent="-1476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GB" sz="1200" dirty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5pPr>
            <a:lvl6pPr marL="13144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16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88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60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663" marR="0" lvl="0" indent="-220663" algn="just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 обращении к серверу национальных цен в ОПК приходит ответное сообщение присутствуют ли на сервере национальных цен информация о запрашиваемом ТС или не присутствует.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00" y="3055521"/>
            <a:ext cx="4828496" cy="2527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522" y="2782364"/>
            <a:ext cx="2705100" cy="1638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622" y="4586696"/>
            <a:ext cx="2667000" cy="16383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71850" y="24316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Если на сервере есть национальные цены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5288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2107" y="5855955"/>
            <a:ext cx="4045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Если на сервере нет национальных цен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5288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54276" y="6538860"/>
            <a:ext cx="3775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latin typeface="Arial" panose="020B0604020202020204"/>
              </a:rPr>
              <a:t>Докладчик: Зеленский А.Н. (дилер </a:t>
            </a:r>
            <a:r>
              <a:rPr lang="ru-RU" sz="1200" kern="0" dirty="0" err="1" smtClean="0">
                <a:latin typeface="Arial" panose="020B0604020202020204"/>
              </a:rPr>
              <a:t>Евротакс</a:t>
            </a:r>
            <a:r>
              <a:rPr lang="ru-RU" sz="1200" kern="0" dirty="0" smtClean="0">
                <a:latin typeface="Arial" panose="020B0604020202020204"/>
              </a:rPr>
              <a:t> в РБ)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59703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82550"/>
            <a:ext cx="5808617" cy="936625"/>
          </a:xfrm>
          <a:prstGeom prst="rect">
            <a:avLst/>
          </a:prstGeom>
        </p:spPr>
        <p:txBody>
          <a:bodyPr/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Детальное отражение информации по каждой части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4276" y="6538860"/>
            <a:ext cx="3775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latin typeface="Arial" panose="020B0604020202020204"/>
              </a:rPr>
              <a:t>Докладчик: Зеленский А.Н. (дилер </a:t>
            </a:r>
            <a:r>
              <a:rPr lang="ru-RU" sz="1200" kern="0" dirty="0" err="1" smtClean="0">
                <a:latin typeface="Arial" panose="020B0604020202020204"/>
              </a:rPr>
              <a:t>Евротакс</a:t>
            </a:r>
            <a:r>
              <a:rPr lang="ru-RU" sz="1200" kern="0" dirty="0" smtClean="0">
                <a:latin typeface="Arial" panose="020B0604020202020204"/>
              </a:rPr>
              <a:t> в РБ)</a:t>
            </a:r>
            <a:endParaRPr lang="ru-RU" sz="1200" dirty="0"/>
          </a:p>
        </p:txBody>
      </p:sp>
      <p:sp>
        <p:nvSpPr>
          <p:cNvPr id="9" name="1 Marcador de contenido"/>
          <p:cNvSpPr txBox="1">
            <a:spLocks/>
          </p:cNvSpPr>
          <p:nvPr/>
        </p:nvSpPr>
        <p:spPr bwMode="auto">
          <a:xfrm>
            <a:off x="474343" y="1353344"/>
            <a:ext cx="7737840" cy="8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1000"/>
              </a:spcBef>
              <a:spcAft>
                <a:spcPct val="0"/>
              </a:spcAft>
              <a:buSzPct val="70000"/>
              <a:buBlip>
                <a:blip r:embed="rId2"/>
              </a:buBlip>
              <a:defRPr lang="en-US" sz="20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1pPr>
            <a:lvl2pPr marL="415925" indent="-1936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8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2pPr>
            <a:lvl3pPr marL="563563" indent="-146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3pPr>
            <a:lvl4pPr marL="701675" indent="-1365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4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4pPr>
            <a:lvl5pPr marL="857250" indent="-1476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GB" sz="1200" dirty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5pPr>
            <a:lvl6pPr marL="13144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16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88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60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663" marR="0" lvl="0" indent="-220663" algn="just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После получения информации с сервера национальных цен ОПК выводит для каждой части как стоимость части, рассчитанную с использованием корректировочного коэффициента, так и стоимость части, полученную с сервера национальных цен с учетом принципа экономической целесообразности. Кроме этого для каждой части указывается размер корректировочного коэффициента, который учитывался при расчете экономической целесообразности.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4" y="4547155"/>
            <a:ext cx="2338526" cy="16134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8" y="4149300"/>
            <a:ext cx="8743406" cy="24765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341119" y="4332715"/>
            <a:ext cx="34835" cy="313509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3" y="4796429"/>
            <a:ext cx="8910562" cy="688439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2368731" y="5381897"/>
            <a:ext cx="2246812" cy="287383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09956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82550"/>
            <a:ext cx="7189788" cy="936625"/>
          </a:xfrm>
          <a:prstGeom prst="rect">
            <a:avLst/>
          </a:prstGeom>
        </p:spPr>
        <p:txBody>
          <a:bodyPr/>
          <a:lstStyle/>
          <a:p>
            <a:r>
              <a:rPr lang="en-US" sz="800" b="1" dirty="0" smtClean="0">
                <a:solidFill>
                  <a:schemeClr val="bg1"/>
                </a:solidFill>
              </a:rPr>
              <a:t/>
            </a:r>
            <a:br>
              <a:rPr lang="en-US" sz="800" b="1" dirty="0" smtClean="0">
                <a:solidFill>
                  <a:schemeClr val="bg1"/>
                </a:solidFill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Недопущение искажения информации, полученной с СНЦ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4276" y="6538860"/>
            <a:ext cx="3775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latin typeface="Arial" panose="020B0604020202020204"/>
              </a:rPr>
              <a:t>Докладчик: Зеленский А.Н. (дилер </a:t>
            </a:r>
            <a:r>
              <a:rPr lang="ru-RU" sz="1200" kern="0" dirty="0" err="1" smtClean="0">
                <a:latin typeface="Arial" panose="020B0604020202020204"/>
              </a:rPr>
              <a:t>Евротакс</a:t>
            </a:r>
            <a:r>
              <a:rPr lang="ru-RU" sz="1200" kern="0" dirty="0" smtClean="0">
                <a:latin typeface="Arial" panose="020B0604020202020204"/>
              </a:rPr>
              <a:t> в РБ)</a:t>
            </a:r>
            <a:endParaRPr lang="ru-RU" sz="1200" dirty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 bwMode="auto">
          <a:xfrm>
            <a:off x="474343" y="1353344"/>
            <a:ext cx="7737840" cy="8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1000"/>
              </a:spcBef>
              <a:spcAft>
                <a:spcPct val="0"/>
              </a:spcAft>
              <a:buSzPct val="70000"/>
              <a:buBlip>
                <a:blip r:embed="rId2"/>
              </a:buBlip>
              <a:defRPr lang="en-US" sz="20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1pPr>
            <a:lvl2pPr marL="415925" indent="-1936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8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2pPr>
            <a:lvl3pPr marL="563563" indent="-146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6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3pPr>
            <a:lvl4pPr marL="701675" indent="-1365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US" sz="1400" dirty="0" smtClean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4pPr>
            <a:lvl5pPr marL="857250" indent="-1476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B0F0"/>
              </a:buClr>
              <a:buChar char="•"/>
              <a:defRPr lang="en-GB" sz="1200" dirty="0">
                <a:solidFill>
                  <a:srgbClr val="005288"/>
                </a:solidFill>
                <a:latin typeface="+mn-lt"/>
                <a:ea typeface="+mn-ea"/>
                <a:cs typeface="+mn-cs"/>
              </a:defRPr>
            </a:lvl5pPr>
            <a:lvl6pPr marL="13144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16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88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6050" indent="-147638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663" marR="0" lvl="0" indent="-220663" algn="just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ОПК добавлен контроль, сигнализирующий о том, была ли изменена пользователем стоимость части, полученная с сервера национальных цен в результате успешного обращения. Части, стоимость которых была изменена после успешного обращения к серверу национальных цен, помечаются специальным символом «s», как на экранной форме ОПК, так и в итоговых печатных документах. Кроме этого, остался прежний контроль, сигнализирующий, что пользователь изменил базовую стоимость части в евро, заводской норматив трудоемкости или добавил ненормированную заводом изготовителем пользовательскую информацию – во всех упомянутых случаях как на экранной форме ОПК, так и в итоговых печатных документах проставляется специальным символом «*» в соответствующей позиции калькуляции.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03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82550"/>
            <a:ext cx="7189788" cy="936625"/>
          </a:xfrm>
          <a:prstGeom prst="rect">
            <a:avLst/>
          </a:prstGeom>
        </p:spPr>
        <p:txBody>
          <a:bodyPr/>
          <a:lstStyle/>
          <a:p>
            <a:r>
              <a:rPr lang="en-US" sz="800" b="1" dirty="0" smtClean="0">
                <a:solidFill>
                  <a:schemeClr val="bg1"/>
                </a:solidFill>
              </a:rPr>
              <a:t/>
            </a:r>
            <a:br>
              <a:rPr lang="en-US" sz="800" b="1" dirty="0" smtClean="0">
                <a:solidFill>
                  <a:schemeClr val="bg1"/>
                </a:solidFill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Недопущение искажения информации, полученной с СНЦ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4276" y="6538860"/>
            <a:ext cx="3775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latin typeface="Arial" panose="020B0604020202020204"/>
              </a:rPr>
              <a:t>Докладчик: Зеленский А.Н. (дилер </a:t>
            </a:r>
            <a:r>
              <a:rPr lang="ru-RU" sz="1200" kern="0" dirty="0" err="1" smtClean="0">
                <a:latin typeface="Arial" panose="020B0604020202020204"/>
              </a:rPr>
              <a:t>Евротакс</a:t>
            </a:r>
            <a:r>
              <a:rPr lang="ru-RU" sz="1200" kern="0" dirty="0" smtClean="0">
                <a:latin typeface="Arial" panose="020B0604020202020204"/>
              </a:rPr>
              <a:t> в РБ)</a:t>
            </a:r>
            <a:endParaRPr lang="ru-RU" sz="1200" dirty="0"/>
          </a:p>
        </p:txBody>
      </p:sp>
      <p:sp>
        <p:nvSpPr>
          <p:cNvPr id="4" name="Овал 3"/>
          <p:cNvSpPr/>
          <p:nvPr/>
        </p:nvSpPr>
        <p:spPr>
          <a:xfrm>
            <a:off x="8151222" y="2913288"/>
            <a:ext cx="862149" cy="74893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C00000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5" y="1167493"/>
            <a:ext cx="7172325" cy="1790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040" y="1189265"/>
            <a:ext cx="3045290" cy="110979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814354" y="1744164"/>
            <a:ext cx="2211977" cy="318679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66" y="3173624"/>
            <a:ext cx="8720616" cy="228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66" y="3535134"/>
            <a:ext cx="6810375" cy="533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5" y="4085515"/>
            <a:ext cx="5086350" cy="314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45" y="4396074"/>
            <a:ext cx="1333500" cy="2952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6382" y="4331347"/>
            <a:ext cx="4514850" cy="3714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645" y="4648844"/>
            <a:ext cx="7000875" cy="3238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45" y="4938278"/>
            <a:ext cx="7839075" cy="285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472" y="5200430"/>
            <a:ext cx="8877300" cy="11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13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82550"/>
            <a:ext cx="7189788" cy="93662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факте обращения к СНЦ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4276" y="6538860"/>
            <a:ext cx="3775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latin typeface="Arial" panose="020B0604020202020204"/>
              </a:rPr>
              <a:t>Докладчик: Зеленский А.Н. (дилер </a:t>
            </a:r>
            <a:r>
              <a:rPr lang="ru-RU" sz="1200" kern="0" dirty="0" err="1" smtClean="0">
                <a:latin typeface="Arial" panose="020B0604020202020204"/>
              </a:rPr>
              <a:t>Евротакс</a:t>
            </a:r>
            <a:r>
              <a:rPr lang="ru-RU" sz="1200" kern="0" dirty="0" smtClean="0">
                <a:latin typeface="Arial" panose="020B0604020202020204"/>
              </a:rPr>
              <a:t> в РБ)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651" y="1376665"/>
            <a:ext cx="85300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5288"/>
                </a:solidFill>
                <a:latin typeface="Arial" panose="020B0604020202020204"/>
              </a:rPr>
              <a:t>Результаты работы сервера национальных цен выводятся в ОПК в виде всплывающего сообщения с отображением балансов по калькуляции и по запасным частям (в сравнении с вариантом без использования сервера национальных цен).</a:t>
            </a:r>
          </a:p>
          <a:p>
            <a:endParaRPr lang="ru-RU" sz="2000" dirty="0">
              <a:solidFill>
                <a:srgbClr val="005288"/>
              </a:solidFill>
              <a:latin typeface="Arial" panose="020B060402020202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606" y="2934788"/>
            <a:ext cx="4949271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54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37694" y="1942015"/>
            <a:ext cx="3795974" cy="1203960"/>
          </a:xfrm>
        </p:spPr>
        <p:txBody>
          <a:bodyPr/>
          <a:lstStyle/>
          <a:p>
            <a:endParaRPr lang="en-US" dirty="0" smtClean="0"/>
          </a:p>
          <a:p>
            <a:endParaRPr lang="en-US" sz="1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37693" y="267410"/>
            <a:ext cx="4118923" cy="5671836"/>
          </a:xfrm>
        </p:spPr>
        <p:txBody>
          <a:bodyPr/>
          <a:lstStyle/>
          <a:p>
            <a:r>
              <a:rPr lang="pl-PL" sz="2800" dirty="0">
                <a:solidFill>
                  <a:srgbClr val="FFFFFF"/>
                </a:solidFill>
              </a:rPr>
              <a:t>EurotaxRepairEstimate (ERE G2G</a:t>
            </a:r>
            <a:r>
              <a:rPr lang="pl-PL" sz="2800" dirty="0" smtClean="0">
                <a:solidFill>
                  <a:srgbClr val="FFFFFF"/>
                </a:solidFill>
              </a:rPr>
              <a:t>)</a:t>
            </a: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ru-RU" sz="2800" dirty="0" smtClean="0"/>
              <a:t>НОВОВВЕДЕНИЯ </a:t>
            </a:r>
            <a:r>
              <a:rPr lang="pl-PL" sz="2800" dirty="0"/>
              <a:t>2015</a:t>
            </a:r>
            <a:r>
              <a:rPr lang="ru-RU" sz="2800" dirty="0"/>
              <a:t> </a:t>
            </a:r>
            <a:r>
              <a:rPr lang="ru-RU" sz="2800" dirty="0" smtClean="0"/>
              <a:t>года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pl-PL" sz="2800" dirty="0"/>
              <a:t>PIOTR GLOWACKI</a:t>
            </a:r>
            <a:br>
              <a:rPr lang="pl-PL" sz="2800" dirty="0"/>
            </a:br>
            <a:r>
              <a:rPr lang="ru-RU" sz="1400" dirty="0"/>
              <a:t>Менеджер по странам Восточной Европы</a:t>
            </a:r>
            <a:r>
              <a:rPr lang="ru-RU" sz="1400" dirty="0" smtClean="0">
                <a:solidFill>
                  <a:srgbClr val="FFFFFF"/>
                </a:solidFill>
              </a:rPr>
              <a:t/>
            </a:r>
            <a:br>
              <a:rPr lang="ru-RU" sz="1400" dirty="0" smtClean="0">
                <a:solidFill>
                  <a:srgbClr val="FFFFFF"/>
                </a:solidFill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664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taxGlass Template_(4-3)">
  <a:themeElements>
    <a:clrScheme name="ETG Colours">
      <a:dk1>
        <a:srgbClr val="005288"/>
      </a:dk1>
      <a:lt1>
        <a:srgbClr val="FFFFFF"/>
      </a:lt1>
      <a:dk2>
        <a:srgbClr val="005288"/>
      </a:dk2>
      <a:lt2>
        <a:srgbClr val="FFFFFF"/>
      </a:lt2>
      <a:accent1>
        <a:srgbClr val="005288"/>
      </a:accent1>
      <a:accent2>
        <a:srgbClr val="00BCE4"/>
      </a:accent2>
      <a:accent3>
        <a:srgbClr val="92D050"/>
      </a:accent3>
      <a:accent4>
        <a:srgbClr val="9D9FA2"/>
      </a:accent4>
      <a:accent5>
        <a:srgbClr val="C00000"/>
      </a:accent5>
      <a:accent6>
        <a:srgbClr val="FFC000"/>
      </a:accent6>
      <a:hlink>
        <a:srgbClr val="00BCE4"/>
      </a:hlink>
      <a:folHlink>
        <a:srgbClr val="C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siness_Plan">
  <a:themeElements>
    <a:clrScheme name="Business Plan">
      <a:dk1>
        <a:sysClr val="windowText" lastClr="000000"/>
      </a:dk1>
      <a:lt1>
        <a:sysClr val="window" lastClr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oryboard Layout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E8D50B2507546B743F68440459185" ma:contentTypeVersion="0" ma:contentTypeDescription="Create a new document." ma:contentTypeScope="" ma:versionID="2533003ee707b0d5cb568b30be49146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AE80AF-B404-43CC-AE0A-840A8DE24FD7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729B716-5B99-4441-9C53-BFD90B672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CFA6D9-77BF-47F0-A119-21F6C9B388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EurotaxGlass Template_(4-3)</Template>
  <TotalTime>2656</TotalTime>
  <Words>627</Words>
  <Application>Microsoft Office PowerPoint</Application>
  <PresentationFormat>Экран (4:3)</PresentationFormat>
  <Paragraphs>86</Paragraphs>
  <Slides>23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EurotaxGlass Template_(4-3)</vt:lpstr>
      <vt:lpstr>Специальное оформление</vt:lpstr>
      <vt:lpstr>Business_Plan</vt:lpstr>
      <vt:lpstr>Storyboard Layouts</vt:lpstr>
      <vt:lpstr>ОПК  Автокальк – БАЭС–оценка</vt:lpstr>
      <vt:lpstr> Информирование о факте обращения к СНЦ</vt:lpstr>
      <vt:lpstr> Информирование о факте обращения к СНЦ</vt:lpstr>
      <vt:lpstr> Информирование о наличии информации на СНЦ</vt:lpstr>
      <vt:lpstr> Детальное отражение информации по каждой части</vt:lpstr>
      <vt:lpstr> Недопущение искажения информации, полученной с СНЦ</vt:lpstr>
      <vt:lpstr> Недопущение искажения информации, полученной с СНЦ</vt:lpstr>
      <vt:lpstr> Информирование о факте обращения к СНЦ</vt:lpstr>
      <vt:lpstr>EurotaxRepairEstimate (ERE G2G)   НОВОВВЕДЕНИЯ 2015 года   PIOTR GLOWACKI Менеджер по странам Восточной Европы </vt:lpstr>
      <vt:lpstr>EurotaxRepairEstimate (ERE G2G)    нововведения 2015 года</vt:lpstr>
      <vt:lpstr>ERE G2G: Графика 2-го поколения</vt:lpstr>
      <vt:lpstr>Ключевые функциональности</vt:lpstr>
      <vt:lpstr>Ключевые функциональности</vt:lpstr>
      <vt:lpstr>Ключевые функциональности</vt:lpstr>
      <vt:lpstr>Слайд 15</vt:lpstr>
      <vt:lpstr> ERE фантом ТС:   ERE фантом ГРУЗОВИКИ Присутствие в ERE 1-й квартал 2015   ERE фантом Мотоциклы Присутствие в ERE 3-й квартал 2015   ERE  КАЧЕСТВЕННЫЕ УЛУЧШЕНИЯ: ПРОЕКТ «МЕЛКИЕ ЧАСТИ»</vt:lpstr>
      <vt:lpstr>ERE фантом ГРУЗОВЫЕ ТС: присутствие в ERE в 1-м квартале 2015 </vt:lpstr>
      <vt:lpstr>ERE фантом МОТОЦИКЛЫ: присутствие в ERE в конце 2015 </vt:lpstr>
      <vt:lpstr>ERE  КАЧЕСТВЕННЫЕ УЛУЧШЕНИЯ: Проект «МЕЛКИЕ ЧАСТИ»</vt:lpstr>
      <vt:lpstr>Проект «МЕЛКИЕ ЧАСТИ» (Citroen C3 2013) </vt:lpstr>
      <vt:lpstr>Проект «МЕЛКИЕ ЧАСТИ» (Citroen C3 2013) </vt:lpstr>
      <vt:lpstr>Проект «МЕЛКИЕ ЧАСТИ» (Citroen C3 2013) </vt:lpstr>
      <vt:lpstr> СПАСИБО</vt:lpstr>
    </vt:vector>
  </TitlesOfParts>
  <Company>Eurotaxglass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Usage</dc:title>
  <dc:creator>Smith, Rob</dc:creator>
  <cp:lastModifiedBy>Admin</cp:lastModifiedBy>
  <cp:revision>401</cp:revision>
  <cp:lastPrinted>2013-12-16T12:15:16Z</cp:lastPrinted>
  <dcterms:created xsi:type="dcterms:W3CDTF">2013-12-13T08:52:37Z</dcterms:created>
  <dcterms:modified xsi:type="dcterms:W3CDTF">2015-01-23T04:21:13Z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0x010100E77E8D50B2507546B743F68440459185</vt:lpwstr>
  </property>
</Properties>
</file>