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2" r:id="rId3"/>
    <p:sldId id="256" r:id="rId4"/>
    <p:sldId id="257" r:id="rId5"/>
    <p:sldId id="258" r:id="rId6"/>
    <p:sldId id="260" r:id="rId7"/>
    <p:sldId id="268" r:id="rId8"/>
    <p:sldId id="259" r:id="rId9"/>
    <p:sldId id="267" r:id="rId10"/>
    <p:sldId id="265" r:id="rId11"/>
    <p:sldId id="266" r:id="rId12"/>
    <p:sldId id="261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6" y="15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0.10739436619718308"/>
          <c:y val="5.8333333333333619E-2"/>
          <c:w val="0.87500000000000189"/>
          <c:h val="0.77222222222222181"/>
        </c:manualLayout>
      </c:layout>
      <c:barChart>
        <c:barDir val="col"/>
        <c:grouping val="percentStacked"/>
        <c:ser>
          <c:idx val="0"/>
          <c:order val="0"/>
          <c:tx>
            <c:strRef>
              <c:f>Лист1!$E$15</c:f>
              <c:strCache>
                <c:ptCount val="1"/>
                <c:pt idx="0">
                  <c:v>личные авто</c:v>
                </c:pt>
              </c:strCache>
            </c:strRef>
          </c:tx>
          <c:spPr>
            <a:gradFill rotWithShape="0">
              <a:gsLst>
                <a:gs pos="0">
                  <a:srgbClr val="000000"/>
                </a:gs>
                <a:gs pos="50000">
                  <a:srgbClr val="000000">
                    <a:gamma/>
                    <a:tint val="75686"/>
                    <a:invGamma/>
                  </a:srgbClr>
                </a:gs>
                <a:gs pos="100000">
                  <a:srgbClr val="000000"/>
                </a:gs>
              </a:gsLst>
              <a:lin ang="0" scaled="1"/>
            </a:gradFill>
            <a:ln w="11372">
              <a:solidFill>
                <a:srgbClr val="000000"/>
              </a:solidFill>
              <a:prstDash val="solid"/>
            </a:ln>
          </c:spPr>
          <c:dLbls>
            <c:dLbl>
              <c:idx val="0"/>
              <c:layout>
                <c:manualLayout>
                  <c:x val="6.1202076344938117E-5"/>
                  <c:y val="-1.8558304197913725E-2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71.0</a:t>
                    </a:r>
                  </a:p>
                </c:rich>
              </c:tx>
              <c:dLblPos val="ctr"/>
            </c:dLbl>
            <c:dLbl>
              <c:idx val="1"/>
              <c:layout>
                <c:manualLayout>
                  <c:x val="-2.0906481239823791E-3"/>
                  <c:y val="-1.6627488221625242E-2"/>
                </c:manualLayout>
              </c:layout>
              <c:dLblPos val="ctr"/>
              <c:showVal val="1"/>
            </c:dLbl>
            <c:dLbl>
              <c:idx val="4"/>
              <c:layout>
                <c:manualLayout>
                  <c:x val="2.5661817644418783E-4"/>
                  <c:y val="4.3622690754797227E-4"/>
                </c:manualLayout>
              </c:layout>
              <c:dLblPos val="ctr"/>
              <c:showVal val="1"/>
            </c:dLbl>
            <c:dLbl>
              <c:idx val="5"/>
              <c:layout>
                <c:manualLayout>
                  <c:x val="-1.3448679566238628E-4"/>
                  <c:y val="-1.7399701051430346E-2"/>
                </c:manualLayout>
              </c:layout>
              <c:dLblPos val="ctr"/>
              <c:showVal val="1"/>
            </c:dLbl>
            <c:dLbl>
              <c:idx val="6"/>
              <c:layout>
                <c:manualLayout>
                  <c:x val="-5.2577361570804401E-4"/>
                  <c:y val="-1.7013594636527785E-2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71.4</a:t>
                    </a:r>
                  </a:p>
                </c:rich>
              </c:tx>
              <c:dLblPos val="ctr"/>
            </c:dLbl>
            <c:dLbl>
              <c:idx val="7"/>
              <c:layout>
                <c:manualLayout>
                  <c:x val="8.4350294452793144E-4"/>
                  <c:y val="-1.8246946754695237E-2"/>
                </c:manualLayout>
              </c:layout>
              <c:dLblPos val="ctr"/>
              <c:showVal val="1"/>
            </c:dLbl>
            <c:spPr>
              <a:noFill/>
              <a:ln w="22744">
                <a:noFill/>
              </a:ln>
            </c:spPr>
            <c:txPr>
              <a:bodyPr/>
              <a:lstStyle/>
              <a:p>
                <a:pPr>
                  <a:defRPr sz="761" b="1" i="0" u="none" strike="noStrike" baseline="0">
                    <a:solidFill>
                      <a:srgbClr val="FFFFFF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Val val="1"/>
          </c:dLbls>
          <c:cat>
            <c:numRef>
              <c:f>Лист1!$F$14:$N$14</c:f>
              <c:numCache>
                <c:formatCode>General</c:formatCode>
                <c:ptCount val="9"/>
                <c:pt idx="0">
                  <c:v>2000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</c:numCache>
            </c:numRef>
          </c:cat>
          <c:val>
            <c:numRef>
              <c:f>Лист1!$F$15:$N$15</c:f>
              <c:numCache>
                <c:formatCode>General</c:formatCode>
                <c:ptCount val="9"/>
                <c:pt idx="0">
                  <c:v>71</c:v>
                </c:pt>
                <c:pt idx="1">
                  <c:v>71.5</c:v>
                </c:pt>
                <c:pt idx="2">
                  <c:v>72.900000000000006</c:v>
                </c:pt>
                <c:pt idx="3">
                  <c:v>73.3</c:v>
                </c:pt>
                <c:pt idx="4">
                  <c:v>75.2</c:v>
                </c:pt>
                <c:pt idx="5">
                  <c:v>71.3</c:v>
                </c:pt>
                <c:pt idx="6">
                  <c:v>71.400000000000006</c:v>
                </c:pt>
                <c:pt idx="7">
                  <c:v>71.8</c:v>
                </c:pt>
                <c:pt idx="8" formatCode="0.0">
                  <c:v>86.722011047223049</c:v>
                </c:pt>
              </c:numCache>
            </c:numRef>
          </c:val>
        </c:ser>
        <c:ser>
          <c:idx val="1"/>
          <c:order val="1"/>
          <c:tx>
            <c:strRef>
              <c:f>Лист1!$E$16</c:f>
              <c:strCache>
                <c:ptCount val="1"/>
                <c:pt idx="0">
                  <c:v>авто предприятий</c:v>
                </c:pt>
              </c:strCache>
            </c:strRef>
          </c:tx>
          <c:spPr>
            <a:gradFill rotWithShape="0">
              <a:gsLst>
                <a:gs pos="0">
                  <a:srgbClr val="FFFFFF">
                    <a:gamma/>
                    <a:shade val="80392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80392"/>
                    <a:invGamma/>
                  </a:srgbClr>
                </a:gs>
              </a:gsLst>
              <a:lin ang="0" scaled="1"/>
            </a:gradFill>
            <a:ln w="11372">
              <a:solidFill>
                <a:srgbClr val="000000"/>
              </a:solidFill>
              <a:prstDash val="solid"/>
            </a:ln>
          </c:spPr>
          <c:dLbls>
            <c:dLbl>
              <c:idx val="0"/>
              <c:layout>
                <c:manualLayout>
                  <c:x val="6.1202076344938117E-5"/>
                  <c:y val="-1.8558174076266459E-2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29.0</a:t>
                    </a:r>
                  </a:p>
                </c:rich>
              </c:tx>
              <c:dLblPos val="ctr"/>
            </c:dLbl>
            <c:dLbl>
              <c:idx val="1"/>
              <c:layout>
                <c:manualLayout>
                  <c:x val="-3.3008474370069312E-4"/>
                  <c:y val="-1.9405419779531387E-2"/>
                </c:manualLayout>
              </c:layout>
              <c:dLblPos val="ctr"/>
              <c:showVal val="1"/>
            </c:dLbl>
            <c:dLbl>
              <c:idx val="2"/>
              <c:layout>
                <c:manualLayout>
                  <c:x val="-7.2137156374618575E-4"/>
                  <c:y val="-1.3999929970895339E-2"/>
                </c:manualLayout>
              </c:layout>
              <c:dLblPos val="ctr"/>
              <c:showVal val="1"/>
            </c:dLbl>
            <c:dLbl>
              <c:idx val="4"/>
              <c:layout>
                <c:manualLayout>
                  <c:x val="2.5661817644418783E-4"/>
                  <c:y val="-2.3414207485827625E-3"/>
                </c:manualLayout>
              </c:layout>
              <c:dLblPos val="ctr"/>
              <c:showVal val="1"/>
            </c:dLbl>
            <c:dLbl>
              <c:idx val="5"/>
              <c:layout>
                <c:manualLayout>
                  <c:x val="-1.3448679566238628E-4"/>
                  <c:y val="-1.7399854831558731E-2"/>
                </c:manualLayout>
              </c:layout>
              <c:dLblPos val="ctr"/>
              <c:showVal val="1"/>
            </c:dLbl>
            <c:dLbl>
              <c:idx val="6"/>
              <c:layout>
                <c:manualLayout>
                  <c:x val="-5.2577361570804401E-4"/>
                  <c:y val="-1.7013748416656163E-2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 val="8.4350294452793144E-4"/>
                  <c:y val="-1.5469322757045861E-2"/>
                </c:manualLayout>
              </c:layout>
              <c:dLblPos val="ctr"/>
              <c:showVal val="1"/>
            </c:dLbl>
            <c:spPr>
              <a:noFill/>
              <a:ln w="22744">
                <a:noFill/>
              </a:ln>
            </c:spPr>
            <c:txPr>
              <a:bodyPr/>
              <a:lstStyle/>
              <a:p>
                <a:pPr>
                  <a:defRPr sz="761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Val val="1"/>
          </c:dLbls>
          <c:cat>
            <c:numRef>
              <c:f>Лист1!$F$14:$N$14</c:f>
              <c:numCache>
                <c:formatCode>General</c:formatCode>
                <c:ptCount val="9"/>
                <c:pt idx="0">
                  <c:v>2000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</c:numCache>
            </c:numRef>
          </c:cat>
          <c:val>
            <c:numRef>
              <c:f>Лист1!$F$16:$N$16</c:f>
              <c:numCache>
                <c:formatCode>General</c:formatCode>
                <c:ptCount val="9"/>
                <c:pt idx="0">
                  <c:v>29</c:v>
                </c:pt>
                <c:pt idx="1">
                  <c:v>28.5</c:v>
                </c:pt>
                <c:pt idx="2">
                  <c:v>27.1</c:v>
                </c:pt>
                <c:pt idx="3">
                  <c:v>26.7</c:v>
                </c:pt>
                <c:pt idx="4">
                  <c:v>24.8</c:v>
                </c:pt>
                <c:pt idx="5">
                  <c:v>28.7</c:v>
                </c:pt>
                <c:pt idx="6">
                  <c:v>28.6</c:v>
                </c:pt>
                <c:pt idx="7">
                  <c:v>28.2</c:v>
                </c:pt>
                <c:pt idx="8" formatCode="0.0">
                  <c:v>13.277988952776893</c:v>
                </c:pt>
              </c:numCache>
            </c:numRef>
          </c:val>
        </c:ser>
        <c:dLbls>
          <c:showVal val="1"/>
        </c:dLbls>
        <c:overlap val="100"/>
        <c:axId val="74079616"/>
        <c:axId val="74097792"/>
      </c:barChart>
      <c:catAx>
        <c:axId val="74079616"/>
        <c:scaling>
          <c:orientation val="minMax"/>
        </c:scaling>
        <c:axPos val="b"/>
        <c:numFmt formatCode="General" sourceLinked="1"/>
        <c:tickLblPos val="nextTo"/>
        <c:spPr>
          <a:ln w="2843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716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74097792"/>
        <c:crosses val="autoZero"/>
        <c:auto val="1"/>
        <c:lblAlgn val="ctr"/>
        <c:lblOffset val="100"/>
        <c:tickLblSkip val="1"/>
        <c:tickMarkSkip val="1"/>
      </c:catAx>
      <c:valAx>
        <c:axId val="74097792"/>
        <c:scaling>
          <c:orientation val="minMax"/>
        </c:scaling>
        <c:axPos val="l"/>
        <c:majorGridlines>
          <c:spPr>
            <a:ln w="2843">
              <a:solidFill>
                <a:srgbClr val="000000"/>
              </a:solidFill>
              <a:prstDash val="solid"/>
            </a:ln>
          </c:spPr>
        </c:majorGridlines>
        <c:numFmt formatCode="0%" sourceLinked="1"/>
        <c:tickLblPos val="nextTo"/>
        <c:spPr>
          <a:ln w="2843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716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74079616"/>
        <c:crosses val="autoZero"/>
        <c:crossBetween val="between"/>
      </c:valAx>
      <c:spPr>
        <a:solidFill>
          <a:srgbClr val="FFFFFF"/>
        </a:solidFill>
        <a:ln w="11372">
          <a:solidFill>
            <a:srgbClr val="808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0.24295774647887344"/>
          <c:y val="0.92222222222222228"/>
          <c:w val="0.61795774647887725"/>
          <c:h val="6.9444444444444572E-2"/>
        </c:manualLayout>
      </c:layout>
      <c:spPr>
        <a:solidFill>
          <a:srgbClr val="FFFFFF"/>
        </a:solidFill>
        <a:ln w="22744">
          <a:noFill/>
        </a:ln>
      </c:spPr>
      <c:txPr>
        <a:bodyPr/>
        <a:lstStyle/>
        <a:p>
          <a:pPr>
            <a:defRPr sz="824" b="0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716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DBFAA-A4B8-4E98-B3A1-87EEBF650BB2}" type="datetimeFigureOut">
              <a:rPr lang="ru-RU" smtClean="0"/>
              <a:pPr/>
              <a:t>15.01.2015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0EB8C-8FCD-4711-9641-DB900D6A06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DBFAA-A4B8-4E98-B3A1-87EEBF650BB2}" type="datetimeFigureOut">
              <a:rPr lang="ru-RU" smtClean="0"/>
              <a:pPr/>
              <a:t>15.01.2015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0EB8C-8FCD-4711-9641-DB900D6A06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DBFAA-A4B8-4E98-B3A1-87EEBF650BB2}" type="datetimeFigureOut">
              <a:rPr lang="ru-RU" smtClean="0"/>
              <a:pPr/>
              <a:t>15.01.2015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0EB8C-8FCD-4711-9641-DB900D6A06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DBFAA-A4B8-4E98-B3A1-87EEBF650BB2}" type="datetimeFigureOut">
              <a:rPr lang="ru-RU" smtClean="0"/>
              <a:pPr/>
              <a:t>15.01.2015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0EB8C-8FCD-4711-9641-DB900D6A06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DBFAA-A4B8-4E98-B3A1-87EEBF650BB2}" type="datetimeFigureOut">
              <a:rPr lang="ru-RU" smtClean="0"/>
              <a:pPr/>
              <a:t>15.01.2015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0EB8C-8FCD-4711-9641-DB900D6A06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DBFAA-A4B8-4E98-B3A1-87EEBF650BB2}" type="datetimeFigureOut">
              <a:rPr lang="ru-RU" smtClean="0"/>
              <a:pPr/>
              <a:t>15.01.2015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0EB8C-8FCD-4711-9641-DB900D6A06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DBFAA-A4B8-4E98-B3A1-87EEBF650BB2}" type="datetimeFigureOut">
              <a:rPr lang="ru-RU" smtClean="0"/>
              <a:pPr/>
              <a:t>15.01.2015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0EB8C-8FCD-4711-9641-DB900D6A06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DBFAA-A4B8-4E98-B3A1-87EEBF650BB2}" type="datetimeFigureOut">
              <a:rPr lang="ru-RU" smtClean="0"/>
              <a:pPr/>
              <a:t>15.01.2015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0EB8C-8FCD-4711-9641-DB900D6A06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DBFAA-A4B8-4E98-B3A1-87EEBF650BB2}" type="datetimeFigureOut">
              <a:rPr lang="ru-RU" smtClean="0"/>
              <a:pPr/>
              <a:t>15.01.2015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0EB8C-8FCD-4711-9641-DB900D6A06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DBFAA-A4B8-4E98-B3A1-87EEBF650BB2}" type="datetimeFigureOut">
              <a:rPr lang="ru-RU" smtClean="0"/>
              <a:pPr/>
              <a:t>15.01.2015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0EB8C-8FCD-4711-9641-DB900D6A06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DBFAA-A4B8-4E98-B3A1-87EEBF650BB2}" type="datetimeFigureOut">
              <a:rPr lang="ru-RU" smtClean="0"/>
              <a:pPr/>
              <a:t>15.01.2015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0EB8C-8FCD-4711-9641-DB900D6A06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DBFAA-A4B8-4E98-B3A1-87EEBF650BB2}" type="datetimeFigureOut">
              <a:rPr lang="ru-RU" smtClean="0"/>
              <a:pPr/>
              <a:t>15.01.2015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0EB8C-8FCD-4711-9641-DB900D6A060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Историческая справка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smtClean="0"/>
              <a:t>ОО БАЭС была создана на основе решения </a:t>
            </a:r>
            <a:r>
              <a:rPr lang="ru-RU" b="1" dirty="0"/>
              <a:t>съезда оценщиков-экспертов по оценке ТС </a:t>
            </a:r>
            <a:r>
              <a:rPr lang="ru-RU" b="1" dirty="0" smtClean="0"/>
              <a:t> </a:t>
            </a:r>
            <a:r>
              <a:rPr lang="ru-RU" b="1" dirty="0"/>
              <a:t>19 марта 1999г</a:t>
            </a:r>
            <a:r>
              <a:rPr lang="ru-RU" b="1" dirty="0" smtClean="0"/>
              <a:t>.</a:t>
            </a:r>
          </a:p>
          <a:p>
            <a:r>
              <a:rPr lang="ru-RU" b="1" dirty="0"/>
              <a:t>9 апреля 1999г. </a:t>
            </a:r>
            <a:r>
              <a:rPr lang="ru-RU" b="1" dirty="0" smtClean="0"/>
              <a:t>ОО БАЭС </a:t>
            </a:r>
            <a:r>
              <a:rPr lang="ru-RU" b="1" dirty="0"/>
              <a:t>была зарегистрирована Министерством юстиции</a:t>
            </a:r>
            <a:r>
              <a:rPr lang="ru-RU" b="1" dirty="0" smtClean="0"/>
              <a:t>.</a:t>
            </a:r>
          </a:p>
          <a:p>
            <a:r>
              <a:rPr lang="ru-RU" b="1" dirty="0" smtClean="0"/>
              <a:t> 14 октября </a:t>
            </a:r>
            <a:r>
              <a:rPr lang="ru-RU" b="1" dirty="0"/>
              <a:t>2005 года ОО БАЭС  создало </a:t>
            </a:r>
            <a:r>
              <a:rPr lang="ru-RU" b="1" dirty="0" smtClean="0"/>
              <a:t>научно-производственное унитарное предприятие </a:t>
            </a:r>
            <a:r>
              <a:rPr lang="ru-RU" b="1" dirty="0"/>
              <a:t>«БАЭС» </a:t>
            </a:r>
          </a:p>
          <a:p>
            <a:endParaRPr lang="ru-RU" b="1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Задача сегодняшнего дня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Обнаружить в местах своего проживания (рождения) водный источник -родник</a:t>
            </a:r>
          </a:p>
          <a:p>
            <a:r>
              <a:rPr lang="ru-RU" dirty="0" smtClean="0"/>
              <a:t>Провести химический анализ </a:t>
            </a:r>
            <a:r>
              <a:rPr lang="ru-RU" dirty="0" err="1" smtClean="0"/>
              <a:t>родниковай</a:t>
            </a:r>
            <a:r>
              <a:rPr lang="ru-RU" dirty="0" smtClean="0"/>
              <a:t> воды, установить пригодность воды для питья</a:t>
            </a:r>
          </a:p>
          <a:p>
            <a:r>
              <a:rPr lang="ru-RU" dirty="0" smtClean="0"/>
              <a:t>Обеспечить доступ к воде желающих</a:t>
            </a:r>
          </a:p>
          <a:p>
            <a:r>
              <a:rPr lang="ru-RU" dirty="0" smtClean="0"/>
              <a:t>Оградить от доступа транспорта, другой </a:t>
            </a:r>
          </a:p>
          <a:p>
            <a:pPr>
              <a:buNone/>
            </a:pPr>
            <a:r>
              <a:rPr lang="ru-RU" dirty="0" smtClean="0"/>
              <a:t>    техники     (не ближе    100м)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srgbClr val="00B050"/>
                </a:solidFill>
              </a:rPr>
              <a:t>Уважаемые Оценщики, Эксперты и Сюрвейеры!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Каждый из вас может начать работу на родине, по месту жительства по возрождению </a:t>
            </a:r>
            <a:r>
              <a:rPr lang="ru-RU" dirty="0" err="1" smtClean="0">
                <a:solidFill>
                  <a:srgbClr val="00B050"/>
                </a:solidFill>
              </a:rPr>
              <a:t>родников-ЧУДА</a:t>
            </a:r>
            <a:r>
              <a:rPr lang="ru-RU" dirty="0" smtClean="0">
                <a:solidFill>
                  <a:srgbClr val="00B050"/>
                </a:solidFill>
              </a:rPr>
              <a:t> природы</a:t>
            </a:r>
          </a:p>
          <a:p>
            <a:r>
              <a:rPr lang="ru-RU" dirty="0" smtClean="0"/>
              <a:t>Защитите наш народный ресурс  от техногенного воздействия, в первую очередь от автотранспорта</a:t>
            </a:r>
          </a:p>
          <a:p>
            <a:r>
              <a:rPr lang="ru-RU" dirty="0" smtClean="0">
                <a:solidFill>
                  <a:srgbClr val="00B050"/>
                </a:solidFill>
              </a:rPr>
              <a:t>Реализация проекта по возрождению родника экспертами ОО БАЭС в Минской области, как экологически безопасного уголка природы можно посмотреть в разделе 18 Программы конференции 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48680"/>
            <a:ext cx="8229600" cy="1143000"/>
          </a:xfrm>
        </p:spPr>
        <p:txBody>
          <a:bodyPr>
            <a:normAutofit fontScale="90000"/>
          </a:bodyPr>
          <a:lstStyle/>
          <a:p>
            <a:pPr hangingPunct="0"/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hangingPunct="0">
              <a:buNone/>
            </a:pPr>
            <a:r>
              <a:rPr lang="ru-RU" dirty="0" smtClean="0"/>
              <a:t>  </a:t>
            </a:r>
          </a:p>
          <a:p>
            <a:pPr hangingPunct="0">
              <a:buNone/>
            </a:pPr>
            <a:r>
              <a:rPr lang="ru-RU" dirty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Виды деятельности БАЭС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Информационное, методическое программное обеспечение в сфере услуг на транспорте,    разработка проектов: </a:t>
            </a:r>
          </a:p>
          <a:p>
            <a:r>
              <a:rPr lang="ru-RU" dirty="0" smtClean="0"/>
              <a:t> Оценка ТС и определение размера причиненного вреда при повреждении в ДТП имущества;</a:t>
            </a:r>
          </a:p>
          <a:p>
            <a:r>
              <a:rPr lang="ru-RU" dirty="0" smtClean="0"/>
              <a:t>Безопасность на транспорте;</a:t>
            </a:r>
          </a:p>
          <a:p>
            <a:r>
              <a:rPr lang="ru-RU" dirty="0" smtClean="0"/>
              <a:t>Экологическая безопасность.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836712"/>
            <a:ext cx="7772400" cy="1470025"/>
          </a:xfrm>
        </p:spPr>
        <p:txBody>
          <a:bodyPr>
            <a:normAutofit fontScale="90000"/>
          </a:bodyPr>
          <a:lstStyle/>
          <a:p>
            <a:pPr hangingPunct="0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100" dirty="0" smtClean="0"/>
              <a:t>Реализовываются следующие концепции</a:t>
            </a:r>
            <a:br>
              <a:rPr lang="ru-RU" sz="3100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> </a:t>
            </a:r>
            <a:br>
              <a:rPr lang="ru-RU" sz="3100" dirty="0" smtClean="0"/>
            </a:br>
            <a:r>
              <a:rPr lang="ru-RU" sz="3100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FFC000"/>
                </a:solidFill>
              </a:rPr>
              <a:t>Концепция 1. Создание системы защиты имущественных прав граждан при страховании: потерпевший в ДТП-</a:t>
            </a:r>
            <a:br>
              <a:rPr lang="ru-RU" sz="2800" dirty="0" smtClean="0">
                <a:solidFill>
                  <a:srgbClr val="FFC000"/>
                </a:solidFill>
              </a:rPr>
            </a:br>
            <a:r>
              <a:rPr lang="ru-RU" sz="2800" dirty="0" smtClean="0">
                <a:solidFill>
                  <a:srgbClr val="FFC000"/>
                </a:solidFill>
              </a:rPr>
              <a:t>страховщик-оценщик- автосервис</a:t>
            </a:r>
          </a:p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 Разработаны проекты нормативных документов по определению размера вреда причиненного повреждением ТС и иного имущества  в ДТП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00B050"/>
                </a:solidFill>
              </a:rPr>
              <a:t>Концепция 2</a:t>
            </a:r>
            <a:r>
              <a:rPr lang="ru-RU" sz="2800" dirty="0" smtClean="0"/>
              <a:t> </a:t>
            </a:r>
            <a:r>
              <a:rPr lang="ru-RU" sz="2800" dirty="0" smtClean="0">
                <a:solidFill>
                  <a:srgbClr val="FFC000"/>
                </a:solidFill>
              </a:rPr>
              <a:t>Обеспечение права доступа специалистов по оценке ТС к достоверной</a:t>
            </a:r>
            <a:br>
              <a:rPr lang="ru-RU" sz="2800" dirty="0" smtClean="0">
                <a:solidFill>
                  <a:srgbClr val="FFC000"/>
                </a:solidFill>
              </a:rPr>
            </a:br>
            <a:r>
              <a:rPr lang="ru-RU" sz="2800" dirty="0" smtClean="0">
                <a:solidFill>
                  <a:srgbClr val="FFC000"/>
                </a:solidFill>
              </a:rPr>
              <a:t> базе данных 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/>
              <a:t>Создан объединенный программный комплекс (ОПК), который включает:</a:t>
            </a:r>
          </a:p>
          <a:p>
            <a:r>
              <a:rPr lang="ru-RU" sz="2800" dirty="0" smtClean="0"/>
              <a:t>Интегрированные в ОПК программные продукты фирм </a:t>
            </a:r>
            <a:r>
              <a:rPr lang="ru-RU" sz="2800" dirty="0" err="1" smtClean="0"/>
              <a:t>Евротакс</a:t>
            </a:r>
            <a:r>
              <a:rPr lang="ru-RU" sz="2800" dirty="0" smtClean="0"/>
              <a:t> и ДАТ</a:t>
            </a:r>
          </a:p>
          <a:p>
            <a:r>
              <a:rPr lang="ru-RU" sz="2800" dirty="0" smtClean="0"/>
              <a:t>6 национальных программ</a:t>
            </a:r>
          </a:p>
          <a:p>
            <a:r>
              <a:rPr lang="ru-RU" sz="2800" dirty="0" smtClean="0"/>
              <a:t>2 электронных справочника</a:t>
            </a:r>
            <a:endParaRPr lang="ru-RU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Экологическая безопасность на транспорте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Распределение ТС по регионам </a:t>
            </a:r>
            <a:endParaRPr lang="ru-RU" dirty="0"/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169" name="Рисунок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2204864"/>
            <a:ext cx="5215508" cy="3196913"/>
          </a:xfrm>
          <a:prstGeom prst="rect">
            <a:avLst/>
          </a:prstGeom>
          <a:noFill/>
        </p:spPr>
      </p:pic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0" y="36099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Удельный вес в загрязнении </a:t>
            </a:r>
            <a:r>
              <a:rPr lang="ru-RU" sz="3600" dirty="0" err="1" smtClean="0"/>
              <a:t>воздуха-легковых</a:t>
            </a:r>
            <a:r>
              <a:rPr lang="ru-RU" sz="3600" dirty="0" smtClean="0"/>
              <a:t> и грузовых ТС</a:t>
            </a:r>
            <a:endParaRPr lang="ru-RU" sz="3600" dirty="0"/>
          </a:p>
        </p:txBody>
      </p:sp>
      <p:graphicFrame>
        <p:nvGraphicFramePr>
          <p:cNvPr id="5" name="Объект 9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Реализованные проекты по экологической безопасности на транспорте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1.Разработка нормативной базы по экологической безопасности на транспорте</a:t>
            </a:r>
          </a:p>
          <a:p>
            <a:pPr>
              <a:buNone/>
            </a:pPr>
            <a:endParaRPr lang="ru-RU" sz="2800" i="1" dirty="0" smtClean="0"/>
          </a:p>
          <a:p>
            <a:pPr>
              <a:buNone/>
            </a:pPr>
            <a:r>
              <a:rPr lang="ru-RU" sz="2800" dirty="0" smtClean="0"/>
              <a:t>     2. Разработка реальных проектов по оптимизации дорожного движения в г. Минске, маршрутному ориентированию, </a:t>
            </a:r>
            <a:r>
              <a:rPr lang="ru-RU" sz="2800" dirty="0" err="1" smtClean="0"/>
              <a:t>оптимизациии</a:t>
            </a:r>
            <a:r>
              <a:rPr lang="ru-RU" sz="2800" dirty="0" smtClean="0"/>
              <a:t> парковок и стоянок транспорта.</a:t>
            </a:r>
            <a:endParaRPr lang="ru-RU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 smtClean="0"/>
              <a:t>Развитие проекта  экологической безопасности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b="1" dirty="0" smtClean="0"/>
              <a:t>«</a:t>
            </a:r>
            <a:r>
              <a:rPr lang="ru-RU" sz="4000" b="1" dirty="0" smtClean="0">
                <a:solidFill>
                  <a:srgbClr val="00B050"/>
                </a:solidFill>
              </a:rPr>
              <a:t>Родники народное достояние Беларуси</a:t>
            </a:r>
            <a:r>
              <a:rPr lang="ru-RU" sz="4000" b="1" dirty="0" smtClean="0"/>
              <a:t>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Республике Беларусь более тысячи родников</a:t>
            </a:r>
          </a:p>
          <a:p>
            <a:r>
              <a:rPr lang="ru-RU" dirty="0" smtClean="0"/>
              <a:t>Многие из них функционируют</a:t>
            </a:r>
          </a:p>
          <a:p>
            <a:r>
              <a:rPr lang="ru-RU" dirty="0" smtClean="0"/>
              <a:t> Другие находятся в плачевном состоянии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Альберт ЭНШТЕЙН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ru-RU" dirty="0" smtClean="0"/>
          </a:p>
          <a:p>
            <a:r>
              <a:rPr lang="ru-RU" b="1" dirty="0" smtClean="0"/>
              <a:t>ЖИЗНЬ можно прожить только двумя способами: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r>
              <a:rPr lang="ru-RU" sz="35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 как будто чудес не бывает, </a:t>
            </a:r>
            <a:endParaRPr lang="ru-RU" sz="35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ru-RU" b="1" dirty="0" smtClean="0"/>
              <a:t>           </a:t>
            </a:r>
            <a:endParaRPr lang="ru-RU" dirty="0" smtClean="0"/>
          </a:p>
          <a:p>
            <a:r>
              <a:rPr lang="ru-RU" b="1" dirty="0" smtClean="0">
                <a:solidFill>
                  <a:srgbClr val="FFC000"/>
                </a:solidFill>
              </a:rPr>
              <a:t>                и второй</a:t>
            </a:r>
            <a:endParaRPr lang="ru-RU" dirty="0" smtClean="0">
              <a:solidFill>
                <a:srgbClr val="FFC000"/>
              </a:solidFill>
            </a:endParaRPr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r>
              <a:rPr lang="ru-RU" b="1" dirty="0" smtClean="0"/>
              <a:t>  - </a:t>
            </a:r>
            <a:r>
              <a:rPr lang="ru-RU" b="1" dirty="0" smtClean="0">
                <a:solidFill>
                  <a:srgbClr val="FF0000"/>
                </a:solidFill>
              </a:rPr>
              <a:t>как будто все на свете является чудом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</TotalTime>
  <Words>335</Words>
  <Application>Microsoft Office PowerPoint</Application>
  <PresentationFormat>Экран (4:3)</PresentationFormat>
  <Paragraphs>63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Историческая справка</vt:lpstr>
      <vt:lpstr>Виды деятельности БАЭС</vt:lpstr>
      <vt:lpstr>      Реализовываются следующие концепции        </vt:lpstr>
      <vt:lpstr>Концепция 2 Обеспечение права доступа специалистов по оценке ТС к достоверной  базе данных  </vt:lpstr>
      <vt:lpstr>Экологическая безопасность на транспорте</vt:lpstr>
      <vt:lpstr>Удельный вес в загрязнении воздуха-легковых и грузовых ТС</vt:lpstr>
      <vt:lpstr>Реализованные проекты по экологической безопасности на транспорте</vt:lpstr>
      <vt:lpstr>Развитие проекта  экологической безопасности «Родники народное достояние Беларуси» </vt:lpstr>
      <vt:lpstr>Альберт ЭНШТЕЙН</vt:lpstr>
      <vt:lpstr>Задача сегодняшнего дня  </vt:lpstr>
      <vt:lpstr>Уважаемые Оценщики, Эксперты и Сюрвейеры! </vt:lpstr>
      <vt:lpstr>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46</cp:revision>
  <dcterms:created xsi:type="dcterms:W3CDTF">2014-11-16T03:47:51Z</dcterms:created>
  <dcterms:modified xsi:type="dcterms:W3CDTF">2015-01-15T14:40:52Z</dcterms:modified>
</cp:coreProperties>
</file>